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64" r:id="rId6"/>
    <p:sldId id="265" r:id="rId7"/>
    <p:sldId id="258" r:id="rId8"/>
    <p:sldId id="259" r:id="rId9"/>
    <p:sldId id="260" r:id="rId10"/>
    <p:sldId id="261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9" r:id="rId2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6" autoAdjust="0"/>
    <p:restoredTop sz="94660"/>
  </p:normalViewPr>
  <p:slideViewPr>
    <p:cSldViewPr snapToGrid="0">
      <p:cViewPr varScale="1">
        <p:scale>
          <a:sx n="94" d="100"/>
          <a:sy n="94" d="100"/>
        </p:scale>
        <p:origin x="108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36A72-AA34-4D04-829F-CD7B0B69C2E3}" type="datetimeFigureOut">
              <a:rPr lang="zh-CN" altLang="en-US" smtClean="0"/>
              <a:t>2013/7/16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70078-63FD-449F-922A-285D570D05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2751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36A72-AA34-4D04-829F-CD7B0B69C2E3}" type="datetimeFigureOut">
              <a:rPr lang="zh-CN" altLang="en-US" smtClean="0"/>
              <a:t>2013/7/16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70078-63FD-449F-922A-285D570D05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76292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36A72-AA34-4D04-829F-CD7B0B69C2E3}" type="datetimeFigureOut">
              <a:rPr lang="zh-CN" altLang="en-US" smtClean="0"/>
              <a:t>2013/7/16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70078-63FD-449F-922A-285D570D05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5020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36A72-AA34-4D04-829F-CD7B0B69C2E3}" type="datetimeFigureOut">
              <a:rPr lang="zh-CN" altLang="en-US" smtClean="0"/>
              <a:t>2013/7/16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70078-63FD-449F-922A-285D570D05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8469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36A72-AA34-4D04-829F-CD7B0B69C2E3}" type="datetimeFigureOut">
              <a:rPr lang="zh-CN" altLang="en-US" smtClean="0"/>
              <a:t>2013/7/16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70078-63FD-449F-922A-285D570D05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382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36A72-AA34-4D04-829F-CD7B0B69C2E3}" type="datetimeFigureOut">
              <a:rPr lang="zh-CN" altLang="en-US" smtClean="0"/>
              <a:t>2013/7/16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70078-63FD-449F-922A-285D570D05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1710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36A72-AA34-4D04-829F-CD7B0B69C2E3}" type="datetimeFigureOut">
              <a:rPr lang="zh-CN" altLang="en-US" smtClean="0"/>
              <a:t>2013/7/16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70078-63FD-449F-922A-285D570D05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978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36A72-AA34-4D04-829F-CD7B0B69C2E3}" type="datetimeFigureOut">
              <a:rPr lang="zh-CN" altLang="en-US" smtClean="0"/>
              <a:t>2013/7/16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70078-63FD-449F-922A-285D570D05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2349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36A72-AA34-4D04-829F-CD7B0B69C2E3}" type="datetimeFigureOut">
              <a:rPr lang="zh-CN" altLang="en-US" smtClean="0"/>
              <a:t>2013/7/16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70078-63FD-449F-922A-285D570D05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24897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36A72-AA34-4D04-829F-CD7B0B69C2E3}" type="datetimeFigureOut">
              <a:rPr lang="zh-CN" altLang="en-US" smtClean="0"/>
              <a:t>2013/7/16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70078-63FD-449F-922A-285D570D05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976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36A72-AA34-4D04-829F-CD7B0B69C2E3}" type="datetimeFigureOut">
              <a:rPr lang="zh-CN" altLang="en-US" smtClean="0"/>
              <a:t>2013/7/16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70078-63FD-449F-922A-285D570D05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593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36A72-AA34-4D04-829F-CD7B0B69C2E3}" type="datetimeFigureOut">
              <a:rPr lang="zh-CN" altLang="en-US" smtClean="0"/>
              <a:t>2013/7/16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370078-63FD-449F-922A-285D570D05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46292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hyperlink" Target="http://10.71.10.192/onlinejudge/showContestRuns.do?contestId=180&amp;judgeReplyIds=13&amp;problemCode=Gomamon" TargetMode="External"/><Relationship Id="rId21" Type="http://schemas.openxmlformats.org/officeDocument/2006/relationships/hyperlink" Target="http://10.71.10.192/onlinejudge/showContestRuns.do?contestId=180&amp;judgeReplyIds=10&amp;problemCode=Gabumon" TargetMode="External"/><Relationship Id="rId42" Type="http://schemas.openxmlformats.org/officeDocument/2006/relationships/hyperlink" Target="http://10.71.10.192/onlinejudge/showContestRuns.do?contestId=180&amp;judgeReplyIds=7&amp;problemCode=Palmon" TargetMode="External"/><Relationship Id="rId47" Type="http://schemas.openxmlformats.org/officeDocument/2006/relationships/hyperlink" Target="http://10.71.10.192/onlinejudge/showContestRuns.do?contestId=180&amp;judgeReplyIds=4&amp;problemCode=Piyomon" TargetMode="External"/><Relationship Id="rId63" Type="http://schemas.openxmlformats.org/officeDocument/2006/relationships/hyperlink" Target="http://10.71.10.192/onlinejudge/showContestRuns.do?contestId=180&amp;judgeReplyIds=6&amp;problemCode=Tentomon" TargetMode="External"/><Relationship Id="rId68" Type="http://schemas.openxmlformats.org/officeDocument/2006/relationships/hyperlink" Target="http://10.71.10.192/onlinejudge/showContestRuns.do?contestId=180&amp;judgeReplyIds=5" TargetMode="External"/><Relationship Id="rId16" Type="http://schemas.openxmlformats.org/officeDocument/2006/relationships/hyperlink" Target="http://10.71.10.192/onlinejudge/showContestRuns.do?contestId=180&amp;judgeReplyIds=3&amp;problemCode=Gabumon" TargetMode="External"/><Relationship Id="rId11" Type="http://schemas.openxmlformats.org/officeDocument/2006/relationships/hyperlink" Target="http://10.71.10.192/onlinejudge/showContestRuns.do?contestId=180&amp;judgeReplyIds=12&amp;problemCode=Agumon" TargetMode="External"/><Relationship Id="rId24" Type="http://schemas.openxmlformats.org/officeDocument/2006/relationships/hyperlink" Target="http://10.71.10.192/onlinejudge/showContestRuns.do?contestId=180&amp;judgeReplyIds=5&amp;problemCode=Gomamon" TargetMode="External"/><Relationship Id="rId32" Type="http://schemas.openxmlformats.org/officeDocument/2006/relationships/hyperlink" Target="http://10.71.10.192/onlinejudge/showContestRuns.do?contestId=180&amp;judgeReplyIds=10&amp;problemCode=Gomamon" TargetMode="External"/><Relationship Id="rId37" Type="http://schemas.openxmlformats.org/officeDocument/2006/relationships/hyperlink" Target="http://10.71.10.192/onlinejudge/showContestRuns.do?contestId=180&amp;judgeReplyIds=13&amp;problemCode=Palmon" TargetMode="External"/><Relationship Id="rId40" Type="http://schemas.openxmlformats.org/officeDocument/2006/relationships/hyperlink" Target="http://10.71.10.192/onlinejudge/showContestRuns.do?contestId=180&amp;judgeReplyIds=16&amp;problemCode=Palmon" TargetMode="External"/><Relationship Id="rId45" Type="http://schemas.openxmlformats.org/officeDocument/2006/relationships/hyperlink" Target="http://10.71.10.192/onlinejudge/showContestRuns.do?contestId=180&amp;problemCode=Palmon" TargetMode="External"/><Relationship Id="rId53" Type="http://schemas.openxmlformats.org/officeDocument/2006/relationships/hyperlink" Target="http://10.71.10.192/onlinejudge/showContestRuns.do?contestId=180&amp;judgeReplyIds=7&amp;problemCode=Piyomon" TargetMode="External"/><Relationship Id="rId58" Type="http://schemas.openxmlformats.org/officeDocument/2006/relationships/hyperlink" Target="http://10.71.10.192/onlinejudge/showContestRuns.do?contestId=180&amp;judgeReplyIds=4&amp;problemCode=Tentomon" TargetMode="External"/><Relationship Id="rId66" Type="http://schemas.openxmlformats.org/officeDocument/2006/relationships/hyperlink" Target="http://10.71.10.192/onlinejudge/showContestRuns.do?contestId=180&amp;judgeReplyIds=12&amp;problemCode=Tentomon" TargetMode="External"/><Relationship Id="rId74" Type="http://schemas.openxmlformats.org/officeDocument/2006/relationships/hyperlink" Target="http://10.71.10.192/onlinejudge/showContestRuns.do?contestId=180&amp;judgeReplyIds=6" TargetMode="External"/><Relationship Id="rId5" Type="http://schemas.openxmlformats.org/officeDocument/2006/relationships/hyperlink" Target="http://10.71.10.192/onlinejudge/showContestRuns.do?contestId=180&amp;judgeReplyIds=3&amp;problemCode=Agumon" TargetMode="External"/><Relationship Id="rId61" Type="http://schemas.openxmlformats.org/officeDocument/2006/relationships/hyperlink" Target="http://10.71.10.192/onlinejudge/showContestRuns.do?contestId=180&amp;judgeReplyIds=15&amp;problemCode=Tentomon" TargetMode="External"/><Relationship Id="rId19" Type="http://schemas.openxmlformats.org/officeDocument/2006/relationships/hyperlink" Target="http://10.71.10.192/onlinejudge/showContestRuns.do?contestId=180&amp;judgeReplyIds=6&amp;problemCode=Gabumon" TargetMode="External"/><Relationship Id="rId14" Type="http://schemas.openxmlformats.org/officeDocument/2006/relationships/hyperlink" Target="http://10.71.10.192/onlinejudge/showContestRuns.do?contestId=180&amp;judgeReplyIds=4&amp;problemCode=Gabumon" TargetMode="External"/><Relationship Id="rId22" Type="http://schemas.openxmlformats.org/officeDocument/2006/relationships/hyperlink" Target="http://10.71.10.192/onlinejudge/showContestRuns.do?contestId=180&amp;judgeReplyIds=12&amp;problemCode=Gabumon" TargetMode="External"/><Relationship Id="rId27" Type="http://schemas.openxmlformats.org/officeDocument/2006/relationships/hyperlink" Target="http://10.71.10.192/onlinejudge/showContestRuns.do?contestId=180&amp;judgeReplyIds=3&amp;problemCode=Gomamon" TargetMode="External"/><Relationship Id="rId30" Type="http://schemas.openxmlformats.org/officeDocument/2006/relationships/hyperlink" Target="http://10.71.10.192/onlinejudge/showContestRuns.do?contestId=180&amp;judgeReplyIds=6&amp;problemCode=Gomamon" TargetMode="External"/><Relationship Id="rId35" Type="http://schemas.openxmlformats.org/officeDocument/2006/relationships/hyperlink" Target="http://10.71.10.192/onlinejudge/showContestRuns.do?contestId=180&amp;judgeReplyIds=5&amp;problemCode=Palmon" TargetMode="External"/><Relationship Id="rId43" Type="http://schemas.openxmlformats.org/officeDocument/2006/relationships/hyperlink" Target="http://10.71.10.192/onlinejudge/showContestRuns.do?contestId=180&amp;judgeReplyIds=10&amp;problemCode=Palmon" TargetMode="External"/><Relationship Id="rId48" Type="http://schemas.openxmlformats.org/officeDocument/2006/relationships/hyperlink" Target="http://10.71.10.192/onlinejudge/showContestRuns.do?contestId=180&amp;judgeReplyIds=13&amp;problemCode=Piyomon" TargetMode="External"/><Relationship Id="rId56" Type="http://schemas.openxmlformats.org/officeDocument/2006/relationships/hyperlink" Target="http://10.71.10.192/onlinejudge/showContestRuns.do?contestId=180&amp;problemCode=Piyomon" TargetMode="External"/><Relationship Id="rId64" Type="http://schemas.openxmlformats.org/officeDocument/2006/relationships/hyperlink" Target="http://10.71.10.192/onlinejudge/showContestRuns.do?contestId=180&amp;judgeReplyIds=7&amp;problemCode=Tentomon" TargetMode="External"/><Relationship Id="rId69" Type="http://schemas.openxmlformats.org/officeDocument/2006/relationships/hyperlink" Target="http://10.71.10.192/onlinejudge/showContestRuns.do?contestId=180&amp;judgeReplyIds=4" TargetMode="External"/><Relationship Id="rId77" Type="http://schemas.openxmlformats.org/officeDocument/2006/relationships/hyperlink" Target="http://10.71.10.192/onlinejudge/showContestRuns.do?contestId=180&amp;judgeReplyIds=12" TargetMode="External"/><Relationship Id="rId8" Type="http://schemas.openxmlformats.org/officeDocument/2006/relationships/hyperlink" Target="http://10.71.10.192/onlinejudge/showContestRuns.do?contestId=180&amp;judgeReplyIds=6&amp;problemCode=Agumon" TargetMode="External"/><Relationship Id="rId51" Type="http://schemas.openxmlformats.org/officeDocument/2006/relationships/hyperlink" Target="http://10.71.10.192/onlinejudge/showContestRuns.do?contestId=180&amp;judgeReplyIds=16&amp;problemCode=Piyomon" TargetMode="External"/><Relationship Id="rId72" Type="http://schemas.openxmlformats.org/officeDocument/2006/relationships/hyperlink" Target="http://10.71.10.192/onlinejudge/showContestRuns.do?contestId=180&amp;judgeReplyIds=15" TargetMode="External"/><Relationship Id="rId3" Type="http://schemas.openxmlformats.org/officeDocument/2006/relationships/hyperlink" Target="http://10.71.10.192/onlinejudge/showContestRuns.do?contestId=180&amp;judgeReplyIds=4&amp;problemCode=Agumon" TargetMode="External"/><Relationship Id="rId12" Type="http://schemas.openxmlformats.org/officeDocument/2006/relationships/hyperlink" Target="http://10.71.10.192/onlinejudge/showContestRuns.do?contestId=180&amp;problemCode=Agumon" TargetMode="External"/><Relationship Id="rId17" Type="http://schemas.openxmlformats.org/officeDocument/2006/relationships/hyperlink" Target="http://10.71.10.192/onlinejudge/showContestRuns.do?contestId=180&amp;judgeReplyIds=15&amp;problemCode=Gabumon" TargetMode="External"/><Relationship Id="rId25" Type="http://schemas.openxmlformats.org/officeDocument/2006/relationships/hyperlink" Target="http://10.71.10.192/onlinejudge/showContestRuns.do?contestId=180&amp;judgeReplyIds=4&amp;problemCode=Gomamon" TargetMode="External"/><Relationship Id="rId33" Type="http://schemas.openxmlformats.org/officeDocument/2006/relationships/hyperlink" Target="http://10.71.10.192/onlinejudge/showContestRuns.do?contestId=180&amp;judgeReplyIds=12&amp;problemCode=Gomamon" TargetMode="External"/><Relationship Id="rId38" Type="http://schemas.openxmlformats.org/officeDocument/2006/relationships/hyperlink" Target="http://10.71.10.192/onlinejudge/showContestRuns.do?contestId=180&amp;judgeReplyIds=3&amp;problemCode=Palmon" TargetMode="External"/><Relationship Id="rId46" Type="http://schemas.openxmlformats.org/officeDocument/2006/relationships/hyperlink" Target="http://10.71.10.192/onlinejudge/showContestRuns.do?contestId=180&amp;judgeReplyIds=5&amp;problemCode=Piyomon" TargetMode="External"/><Relationship Id="rId59" Type="http://schemas.openxmlformats.org/officeDocument/2006/relationships/hyperlink" Target="http://10.71.10.192/onlinejudge/showContestRuns.do?contestId=180&amp;judgeReplyIds=13&amp;problemCode=Tentomon" TargetMode="External"/><Relationship Id="rId67" Type="http://schemas.openxmlformats.org/officeDocument/2006/relationships/hyperlink" Target="http://10.71.10.192/onlinejudge/showContestRuns.do?contestId=180&amp;problemCode=Tentomon" TargetMode="External"/><Relationship Id="rId20" Type="http://schemas.openxmlformats.org/officeDocument/2006/relationships/hyperlink" Target="http://10.71.10.192/onlinejudge/showContestRuns.do?contestId=180&amp;judgeReplyIds=7&amp;problemCode=Gabumon" TargetMode="External"/><Relationship Id="rId41" Type="http://schemas.openxmlformats.org/officeDocument/2006/relationships/hyperlink" Target="http://10.71.10.192/onlinejudge/showContestRuns.do?contestId=180&amp;judgeReplyIds=6&amp;problemCode=Palmon" TargetMode="External"/><Relationship Id="rId54" Type="http://schemas.openxmlformats.org/officeDocument/2006/relationships/hyperlink" Target="http://10.71.10.192/onlinejudge/showContestRuns.do?contestId=180&amp;judgeReplyIds=10&amp;problemCode=Piyomon" TargetMode="External"/><Relationship Id="rId62" Type="http://schemas.openxmlformats.org/officeDocument/2006/relationships/hyperlink" Target="http://10.71.10.192/onlinejudge/showContestRuns.do?contestId=180&amp;judgeReplyIds=16&amp;problemCode=Tentomon" TargetMode="External"/><Relationship Id="rId70" Type="http://schemas.openxmlformats.org/officeDocument/2006/relationships/hyperlink" Target="http://10.71.10.192/onlinejudge/showContestRuns.do?contestId=180&amp;judgeReplyIds=13" TargetMode="External"/><Relationship Id="rId75" Type="http://schemas.openxmlformats.org/officeDocument/2006/relationships/hyperlink" Target="http://10.71.10.192/onlinejudge/showContestRuns.do?contestId=180&amp;judgeReplyIds=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10.71.10.192/onlinejudge/showContestRuns.do?contestId=180&amp;judgeReplyIds=15&amp;problemCode=Agumon" TargetMode="External"/><Relationship Id="rId15" Type="http://schemas.openxmlformats.org/officeDocument/2006/relationships/hyperlink" Target="http://10.71.10.192/onlinejudge/showContestRuns.do?contestId=180&amp;judgeReplyIds=13&amp;problemCode=Gabumon" TargetMode="External"/><Relationship Id="rId23" Type="http://schemas.openxmlformats.org/officeDocument/2006/relationships/hyperlink" Target="http://10.71.10.192/onlinejudge/showContestRuns.do?contestId=180&amp;problemCode=Gabumon" TargetMode="External"/><Relationship Id="rId28" Type="http://schemas.openxmlformats.org/officeDocument/2006/relationships/hyperlink" Target="http://10.71.10.192/onlinejudge/showContestRuns.do?contestId=180&amp;judgeReplyIds=15&amp;problemCode=Gomamon" TargetMode="External"/><Relationship Id="rId36" Type="http://schemas.openxmlformats.org/officeDocument/2006/relationships/hyperlink" Target="http://10.71.10.192/onlinejudge/showContestRuns.do?contestId=180&amp;judgeReplyIds=4&amp;problemCode=Palmon" TargetMode="External"/><Relationship Id="rId49" Type="http://schemas.openxmlformats.org/officeDocument/2006/relationships/hyperlink" Target="http://10.71.10.192/onlinejudge/showContestRuns.do?contestId=180&amp;judgeReplyIds=3&amp;problemCode=Piyomon" TargetMode="External"/><Relationship Id="rId57" Type="http://schemas.openxmlformats.org/officeDocument/2006/relationships/hyperlink" Target="http://10.71.10.192/onlinejudge/showContestRuns.do?contestId=180&amp;judgeReplyIds=5&amp;problemCode=Tentomon" TargetMode="External"/><Relationship Id="rId10" Type="http://schemas.openxmlformats.org/officeDocument/2006/relationships/hyperlink" Target="http://10.71.10.192/onlinejudge/showContestRuns.do?contestId=180&amp;judgeReplyIds=10&amp;problemCode=Agumon" TargetMode="External"/><Relationship Id="rId31" Type="http://schemas.openxmlformats.org/officeDocument/2006/relationships/hyperlink" Target="http://10.71.10.192/onlinejudge/showContestRuns.do?contestId=180&amp;judgeReplyIds=7&amp;problemCode=Gomamon" TargetMode="External"/><Relationship Id="rId44" Type="http://schemas.openxmlformats.org/officeDocument/2006/relationships/hyperlink" Target="http://10.71.10.192/onlinejudge/showContestRuns.do?contestId=180&amp;judgeReplyIds=12&amp;problemCode=Palmon" TargetMode="External"/><Relationship Id="rId52" Type="http://schemas.openxmlformats.org/officeDocument/2006/relationships/hyperlink" Target="http://10.71.10.192/onlinejudge/showContestRuns.do?contestId=180&amp;judgeReplyIds=6&amp;problemCode=Piyomon" TargetMode="External"/><Relationship Id="rId60" Type="http://schemas.openxmlformats.org/officeDocument/2006/relationships/hyperlink" Target="http://10.71.10.192/onlinejudge/showContestRuns.do?contestId=180&amp;judgeReplyIds=3&amp;problemCode=Tentomon" TargetMode="External"/><Relationship Id="rId65" Type="http://schemas.openxmlformats.org/officeDocument/2006/relationships/hyperlink" Target="http://10.71.10.192/onlinejudge/showContestRuns.do?contestId=180&amp;judgeReplyIds=10&amp;problemCode=Tentomon" TargetMode="External"/><Relationship Id="rId73" Type="http://schemas.openxmlformats.org/officeDocument/2006/relationships/hyperlink" Target="http://10.71.10.192/onlinejudge/showContestRuns.do?contestId=180&amp;judgeReplyIds=16" TargetMode="External"/><Relationship Id="rId78" Type="http://schemas.openxmlformats.org/officeDocument/2006/relationships/hyperlink" Target="http://10.71.10.192/onlinejudge/showContestRuns.do?contestId=180" TargetMode="External"/><Relationship Id="rId4" Type="http://schemas.openxmlformats.org/officeDocument/2006/relationships/hyperlink" Target="http://10.71.10.192/onlinejudge/showContestRuns.do?contestId=180&amp;judgeReplyIds=13&amp;problemCode=Agumon" TargetMode="External"/><Relationship Id="rId9" Type="http://schemas.openxmlformats.org/officeDocument/2006/relationships/hyperlink" Target="http://10.71.10.192/onlinejudge/showContestRuns.do?contestId=180&amp;judgeReplyIds=7&amp;problemCode=Agumon" TargetMode="External"/><Relationship Id="rId13" Type="http://schemas.openxmlformats.org/officeDocument/2006/relationships/hyperlink" Target="http://10.71.10.192/onlinejudge/showContestRuns.do?contestId=180&amp;judgeReplyIds=5&amp;problemCode=Gabumon" TargetMode="External"/><Relationship Id="rId18" Type="http://schemas.openxmlformats.org/officeDocument/2006/relationships/hyperlink" Target="http://10.71.10.192/onlinejudge/showContestRuns.do?contestId=180&amp;judgeReplyIds=16&amp;problemCode=Gabumon" TargetMode="External"/><Relationship Id="rId39" Type="http://schemas.openxmlformats.org/officeDocument/2006/relationships/hyperlink" Target="http://10.71.10.192/onlinejudge/showContestRuns.do?contestId=180&amp;judgeReplyIds=15&amp;problemCode=Palmon" TargetMode="External"/><Relationship Id="rId34" Type="http://schemas.openxmlformats.org/officeDocument/2006/relationships/hyperlink" Target="http://10.71.10.192/onlinejudge/showContestRuns.do?contestId=180&amp;problemCode=Gomamon" TargetMode="External"/><Relationship Id="rId50" Type="http://schemas.openxmlformats.org/officeDocument/2006/relationships/hyperlink" Target="http://10.71.10.192/onlinejudge/showContestRuns.do?contestId=180&amp;judgeReplyIds=15&amp;problemCode=Piyomon" TargetMode="External"/><Relationship Id="rId55" Type="http://schemas.openxmlformats.org/officeDocument/2006/relationships/hyperlink" Target="http://10.71.10.192/onlinejudge/showContestRuns.do?contestId=180&amp;judgeReplyIds=12&amp;problemCode=Piyomon" TargetMode="External"/><Relationship Id="rId76" Type="http://schemas.openxmlformats.org/officeDocument/2006/relationships/hyperlink" Target="http://10.71.10.192/onlinejudge/showContestRuns.do?contestId=180&amp;judgeReplyIds=10" TargetMode="External"/><Relationship Id="rId7" Type="http://schemas.openxmlformats.org/officeDocument/2006/relationships/hyperlink" Target="http://10.71.10.192/onlinejudge/showContestRuns.do?contestId=180&amp;judgeReplyIds=16&amp;problemCode=Agumon" TargetMode="External"/><Relationship Id="rId71" Type="http://schemas.openxmlformats.org/officeDocument/2006/relationships/hyperlink" Target="http://10.71.10.192/onlinejudge/showContestRuns.do?contestId=180&amp;judgeReplyIds=3" TargetMode="External"/><Relationship Id="rId2" Type="http://schemas.openxmlformats.org/officeDocument/2006/relationships/hyperlink" Target="http://10.71.10.192/onlinejudge/showContestRuns.do?contestId=180&amp;judgeReplyIds=5&amp;problemCode=Agumon" TargetMode="External"/><Relationship Id="rId29" Type="http://schemas.openxmlformats.org/officeDocument/2006/relationships/hyperlink" Target="http://10.71.10.192/onlinejudge/showContestRuns.do?contestId=180&amp;judgeReplyIds=16&amp;problemCode=Gomamon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Contest 4 by </a:t>
            </a:r>
            <a:r>
              <a:rPr lang="en-US" altLang="zh-CN" dirty="0" err="1" smtClean="0"/>
              <a:t>Digimon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81627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当</a:t>
            </a:r>
            <a:r>
              <a:rPr lang="zh-CN" altLang="en-US" dirty="0" smtClean="0"/>
              <a:t>脚下有砖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可以左右移动，情况和上面类似</a:t>
            </a:r>
            <a:endParaRPr lang="en-US" altLang="zh-CN" dirty="0" smtClean="0"/>
          </a:p>
          <a:p>
            <a:r>
              <a:rPr lang="zh-CN" altLang="en-US" dirty="0" smtClean="0"/>
              <a:t>结果就是 </a:t>
            </a:r>
            <a:r>
              <a:rPr lang="en-US" altLang="zh-CN" dirty="0" smtClean="0"/>
              <a:t>min(f[T][1][0],f[T][-1][0])</a:t>
            </a:r>
          </a:p>
          <a:p>
            <a:r>
              <a:rPr lang="zh-CN" altLang="en-US" dirty="0" smtClean="0"/>
              <a:t>用</a:t>
            </a:r>
            <a:r>
              <a:rPr lang="en-US" altLang="zh-CN" dirty="0" smtClean="0"/>
              <a:t>BFS</a:t>
            </a:r>
            <a:r>
              <a:rPr lang="zh-CN" altLang="en-US" dirty="0" smtClean="0"/>
              <a:t>搜一遍就行了，总共有</a:t>
            </a:r>
            <a:r>
              <a:rPr lang="en-US" altLang="zh-CN" dirty="0" smtClean="0"/>
              <a:t>200*2*8=3200</a:t>
            </a:r>
            <a:r>
              <a:rPr lang="zh-CN" altLang="en-US" dirty="0" smtClean="0"/>
              <a:t>种状态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52563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The Three Guys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给出三个人上半身高度和下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zh-CN" altLang="en-US" dirty="0" smtClean="0"/>
              <a:t>半身高度，求这三个人组成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dirty="0" smtClean="0"/>
              <a:t>的三角形的最大面积。</a:t>
            </a:r>
            <a:endParaRPr lang="en-US" altLang="zh-CN" dirty="0" smtClean="0"/>
          </a:p>
          <a:p>
            <a:r>
              <a:rPr lang="en-US" altLang="zh-CN" dirty="0" smtClean="0"/>
              <a:t>Sample </a:t>
            </a:r>
            <a:r>
              <a:rPr lang="zh-CN" altLang="en-US" dirty="0" smtClean="0"/>
              <a:t>是右边这样的：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B – D – E </a:t>
            </a:r>
            <a:r>
              <a:rPr lang="zh-CN" altLang="en-US" dirty="0" smtClean="0"/>
              <a:t>是第一个人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E – F – C </a:t>
            </a:r>
            <a:r>
              <a:rPr lang="zh-CN" altLang="en-US" dirty="0" smtClean="0"/>
              <a:t>是第二个人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C – A – B  </a:t>
            </a:r>
            <a:r>
              <a:rPr lang="zh-CN" altLang="en-US" dirty="0" smtClean="0"/>
              <a:t>是第三个人</a:t>
            </a:r>
            <a:endParaRPr lang="en-US" altLang="zh-CN" dirty="0" smtClean="0"/>
          </a:p>
          <a:p>
            <a:r>
              <a:rPr lang="zh-CN" altLang="en-US" dirty="0" smtClean="0"/>
              <a:t>总面积 </a:t>
            </a:r>
            <a:r>
              <a:rPr lang="en-US" altLang="zh-CN" dirty="0" smtClean="0"/>
              <a:t>30 * 40 / 2 = 600</a:t>
            </a:r>
          </a:p>
          <a:p>
            <a:endParaRPr lang="en-US" altLang="zh-CN" dirty="0" smtClean="0"/>
          </a:p>
          <a:p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90645" y="541602"/>
            <a:ext cx="5763155" cy="5933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227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分类讨论很麻烦</a:t>
            </a:r>
            <a:endParaRPr lang="en-US" altLang="zh-CN" dirty="0" smtClean="0"/>
          </a:p>
          <a:p>
            <a:r>
              <a:rPr lang="zh-CN" altLang="en-US" dirty="0" smtClean="0"/>
              <a:t>情况总数远比你想象的多</a:t>
            </a:r>
            <a:endParaRPr lang="en-US" altLang="zh-CN" dirty="0" smtClean="0"/>
          </a:p>
          <a:p>
            <a:r>
              <a:rPr lang="zh-CN" altLang="en-US" dirty="0" smtClean="0"/>
              <a:t>最佳做法：搜索</a:t>
            </a:r>
            <a:r>
              <a:rPr lang="en-US" altLang="zh-CN" dirty="0" smtClean="0"/>
              <a:t>/</a:t>
            </a:r>
            <a:r>
              <a:rPr lang="zh-CN" altLang="en-US" dirty="0" smtClean="0"/>
              <a:t>枚举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各位总结一下自己为什么错那么多次吧</a:t>
            </a:r>
            <a:r>
              <a:rPr lang="en-US" altLang="zh-CN" dirty="0" smtClean="0"/>
              <a:t>……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27459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BBQ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N </a:t>
            </a:r>
            <a:r>
              <a:rPr lang="zh-CN" altLang="en-US" dirty="0" smtClean="0"/>
              <a:t>份订单，各在 </a:t>
            </a:r>
            <a:r>
              <a:rPr lang="en-US" altLang="zh-CN" dirty="0" smtClean="0"/>
              <a:t>Si </a:t>
            </a:r>
            <a:r>
              <a:rPr lang="zh-CN" altLang="en-US" dirty="0" smtClean="0"/>
              <a:t>时刻接到订单</a:t>
            </a:r>
            <a:endParaRPr lang="en-US" altLang="zh-CN" dirty="0" smtClean="0"/>
          </a:p>
          <a:p>
            <a:r>
              <a:rPr lang="zh-CN" altLang="en-US" dirty="0" smtClean="0"/>
              <a:t>厨师要花 </a:t>
            </a:r>
            <a:r>
              <a:rPr lang="en-US" altLang="zh-CN" dirty="0" err="1" smtClean="0"/>
              <a:t>Ci</a:t>
            </a:r>
            <a:r>
              <a:rPr lang="en-US" altLang="zh-CN" dirty="0" smtClean="0"/>
              <a:t> </a:t>
            </a:r>
            <a:r>
              <a:rPr lang="zh-CN" altLang="en-US" dirty="0" smtClean="0"/>
              <a:t>的时间完成</a:t>
            </a:r>
            <a:endParaRPr lang="en-US" altLang="zh-CN" dirty="0" smtClean="0"/>
          </a:p>
          <a:p>
            <a:r>
              <a:rPr lang="zh-CN" altLang="en-US" dirty="0" smtClean="0"/>
              <a:t>快递要花 </a:t>
            </a:r>
            <a:r>
              <a:rPr lang="en-US" altLang="zh-CN" dirty="0" err="1" smtClean="0"/>
              <a:t>Ri</a:t>
            </a:r>
            <a:r>
              <a:rPr lang="en-US" altLang="zh-CN" dirty="0" smtClean="0"/>
              <a:t> </a:t>
            </a:r>
            <a:r>
              <a:rPr lang="zh-CN" altLang="en-US" dirty="0" smtClean="0"/>
              <a:t>的时间送出，再花 </a:t>
            </a:r>
            <a:r>
              <a:rPr lang="en-US" altLang="zh-CN" dirty="0" err="1" smtClean="0"/>
              <a:t>Ri</a:t>
            </a:r>
            <a:r>
              <a:rPr lang="zh-CN" altLang="en-US" dirty="0" smtClean="0"/>
              <a:t> 的时间返回</a:t>
            </a:r>
            <a:endParaRPr lang="en-US" altLang="zh-CN" dirty="0" smtClean="0"/>
          </a:p>
          <a:p>
            <a:r>
              <a:rPr lang="zh-CN" altLang="en-US" dirty="0" smtClean="0"/>
              <a:t>做法：以时间点为基准进行处理，考察代码的具体实现</a:t>
            </a:r>
            <a:endParaRPr lang="en-US" altLang="zh-CN" dirty="0" smtClean="0"/>
          </a:p>
          <a:p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2112340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比如，可以弄三个队列：</a:t>
            </a:r>
            <a:endParaRPr lang="en-US" altLang="zh-CN" dirty="0" smtClean="0"/>
          </a:p>
          <a:p>
            <a:r>
              <a:rPr lang="en-US" altLang="zh-CN" dirty="0" smtClean="0"/>
              <a:t>call: </a:t>
            </a:r>
            <a:r>
              <a:rPr lang="zh-CN" altLang="en-US" dirty="0" smtClean="0"/>
              <a:t>外卖电话什么时候来</a:t>
            </a:r>
            <a:endParaRPr lang="en-US" altLang="zh-CN" dirty="0" smtClean="0"/>
          </a:p>
          <a:p>
            <a:r>
              <a:rPr lang="en-US" altLang="zh-CN" dirty="0"/>
              <a:t>c</a:t>
            </a:r>
            <a:r>
              <a:rPr lang="en-US" altLang="zh-CN" dirty="0" smtClean="0"/>
              <a:t>ook: </a:t>
            </a:r>
            <a:r>
              <a:rPr lang="zh-CN" altLang="en-US" dirty="0"/>
              <a:t>外</a:t>
            </a:r>
            <a:r>
              <a:rPr lang="zh-CN" altLang="en-US" dirty="0" smtClean="0"/>
              <a:t>卖的制作完成顺序</a:t>
            </a:r>
            <a:endParaRPr lang="en-US" altLang="zh-CN" dirty="0" smtClean="0"/>
          </a:p>
          <a:p>
            <a:r>
              <a:rPr lang="en-US" altLang="zh-CN" dirty="0"/>
              <a:t>w</a:t>
            </a:r>
            <a:r>
              <a:rPr lang="en-US" altLang="zh-CN" dirty="0" smtClean="0"/>
              <a:t>ait: </a:t>
            </a:r>
            <a:r>
              <a:rPr lang="zh-CN" altLang="en-US" dirty="0" smtClean="0"/>
              <a:t>等待送出的外卖顺序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每次从前两个队列中得到最早的时间点，然后如果第三个队列存在元素，时间点</a:t>
            </a:r>
            <a:r>
              <a:rPr lang="en-US" altLang="zh-CN" dirty="0" smtClean="0"/>
              <a:t>=min(</a:t>
            </a:r>
            <a:r>
              <a:rPr lang="zh-CN" altLang="en-US" dirty="0" smtClean="0"/>
              <a:t>时间点</a:t>
            </a:r>
            <a:r>
              <a:rPr lang="en-US" altLang="zh-CN" dirty="0" smtClean="0"/>
              <a:t>, </a:t>
            </a:r>
            <a:r>
              <a:rPr lang="zh-CN" altLang="en-US" dirty="0" smtClean="0"/>
              <a:t>快递员返回的时间</a:t>
            </a:r>
            <a:r>
              <a:rPr lang="en-US" altLang="zh-CN" dirty="0" smtClean="0"/>
              <a:t>)</a:t>
            </a:r>
          </a:p>
          <a:p>
            <a:r>
              <a:rPr lang="zh-CN" altLang="en-US" dirty="0" smtClean="0"/>
              <a:t>然后将此时间点内发生的事情处理完</a:t>
            </a:r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48630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Simple Equation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解方程</a:t>
            </a:r>
            <a:r>
              <a:rPr lang="en-US" altLang="zh-CN" dirty="0" smtClean="0"/>
              <a:t>AX + BY = XY</a:t>
            </a:r>
          </a:p>
          <a:p>
            <a:r>
              <a:rPr lang="zh-CN" altLang="en-US" dirty="0" smtClean="0"/>
              <a:t>给出</a:t>
            </a:r>
            <a:r>
              <a:rPr lang="en-US" altLang="zh-CN" dirty="0" smtClean="0"/>
              <a:t>A </a:t>
            </a:r>
            <a:r>
              <a:rPr lang="zh-CN" altLang="en-US" dirty="0" smtClean="0"/>
              <a:t>，</a:t>
            </a:r>
            <a:r>
              <a:rPr lang="en-US" altLang="zh-CN" dirty="0" smtClean="0"/>
              <a:t>B</a:t>
            </a:r>
            <a:r>
              <a:rPr lang="zh-CN" altLang="en-US" dirty="0" smtClean="0"/>
              <a:t>，</a:t>
            </a:r>
            <a:r>
              <a:rPr lang="en-US" altLang="zh-CN" dirty="0" smtClean="0"/>
              <a:t>M</a:t>
            </a:r>
            <a:r>
              <a:rPr lang="zh-CN" altLang="en-US" dirty="0" smtClean="0"/>
              <a:t>，求解</a:t>
            </a:r>
            <a:r>
              <a:rPr lang="en-US" altLang="zh-CN" dirty="0" smtClean="0"/>
              <a:t>X </a:t>
            </a:r>
            <a:r>
              <a:rPr lang="zh-CN" altLang="en-US" dirty="0" smtClean="0"/>
              <a:t>，</a:t>
            </a:r>
            <a:r>
              <a:rPr lang="en-US" altLang="zh-CN" dirty="0" smtClean="0"/>
              <a:t>Y; </a:t>
            </a:r>
            <a:r>
              <a:rPr lang="zh-CN" altLang="en-US" dirty="0" smtClean="0"/>
              <a:t>其中</a:t>
            </a:r>
            <a:r>
              <a:rPr lang="en-US" altLang="zh-CN" dirty="0" smtClean="0"/>
              <a:t>X&gt;=M,</a:t>
            </a:r>
            <a:r>
              <a:rPr lang="zh-CN" altLang="en-US" dirty="0" smtClean="0"/>
              <a:t>有多解情况时输出</a:t>
            </a:r>
            <a:r>
              <a:rPr lang="en-US" altLang="zh-CN" dirty="0" smtClean="0"/>
              <a:t>X+Y</a:t>
            </a:r>
            <a:r>
              <a:rPr lang="zh-CN" altLang="en-US" dirty="0" smtClean="0"/>
              <a:t>最小的方案，若还有多解情况，输出</a:t>
            </a:r>
            <a:r>
              <a:rPr lang="en-US" altLang="zh-CN" dirty="0" smtClean="0"/>
              <a:t>X</a:t>
            </a:r>
            <a:r>
              <a:rPr lang="zh-CN" altLang="en-US" dirty="0" smtClean="0"/>
              <a:t>最小的方案</a:t>
            </a:r>
          </a:p>
          <a:p>
            <a:r>
              <a:rPr lang="zh-CN" altLang="en-US" dirty="0" smtClean="0"/>
              <a:t>数据范围：</a:t>
            </a:r>
            <a:r>
              <a:rPr lang="en-US" altLang="zh-CN" dirty="0" smtClean="0"/>
              <a:t>1 &lt;= A, B &lt;= 10 ^ 9 and 1 &lt;= M &lt;= 10 ^ 18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67470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AX + BY = XY </a:t>
            </a:r>
            <a:r>
              <a:rPr lang="zh-CN" altLang="en-US" dirty="0" smtClean="0"/>
              <a:t>可转化为 </a:t>
            </a:r>
            <a:r>
              <a:rPr lang="en-US" altLang="zh-CN" dirty="0" smtClean="0"/>
              <a:t>(x - a) (y - b) = </a:t>
            </a:r>
            <a:r>
              <a:rPr lang="en-US" altLang="zh-CN" dirty="0" err="1" smtClean="0"/>
              <a:t>ab</a:t>
            </a:r>
            <a:endParaRPr lang="en-US" altLang="zh-CN" dirty="0" smtClean="0"/>
          </a:p>
          <a:p>
            <a:r>
              <a:rPr lang="zh-CN" altLang="en-US" dirty="0" smtClean="0"/>
              <a:t>因此只要对 </a:t>
            </a:r>
            <a:r>
              <a:rPr lang="en-US" altLang="zh-CN" dirty="0" err="1" smtClean="0"/>
              <a:t>ab</a:t>
            </a:r>
            <a:r>
              <a:rPr lang="en-US" altLang="zh-CN" dirty="0" smtClean="0"/>
              <a:t> </a:t>
            </a:r>
            <a:r>
              <a:rPr lang="zh-CN" altLang="en-US" dirty="0" smtClean="0"/>
              <a:t>分解质因数即可求出 </a:t>
            </a:r>
            <a:r>
              <a:rPr lang="en-US" altLang="zh-CN" dirty="0" smtClean="0"/>
              <a:t>x </a:t>
            </a:r>
            <a:r>
              <a:rPr lang="zh-CN" altLang="en-US" dirty="0" smtClean="0"/>
              <a:t>和 </a:t>
            </a:r>
            <a:r>
              <a:rPr lang="en-US" altLang="zh-CN" dirty="0" smtClean="0"/>
              <a:t>y </a:t>
            </a:r>
            <a:r>
              <a:rPr lang="zh-CN" altLang="en-US" dirty="0" smtClean="0"/>
              <a:t>的所有组合</a:t>
            </a:r>
          </a:p>
          <a:p>
            <a:r>
              <a:rPr lang="zh-CN" altLang="en-US" dirty="0" smtClean="0"/>
              <a:t>注意枚举的 </a:t>
            </a:r>
            <a:r>
              <a:rPr lang="en-US" altLang="zh-CN" dirty="0" smtClean="0"/>
              <a:t>x </a:t>
            </a:r>
            <a:r>
              <a:rPr lang="zh-CN" altLang="en-US" dirty="0" smtClean="0"/>
              <a:t>与 </a:t>
            </a:r>
            <a:r>
              <a:rPr lang="en-US" altLang="zh-CN" dirty="0" smtClean="0"/>
              <a:t>y </a:t>
            </a:r>
            <a:r>
              <a:rPr lang="zh-CN" altLang="en-US" dirty="0" smtClean="0"/>
              <a:t>可以控制在 </a:t>
            </a:r>
            <a:r>
              <a:rPr lang="en-US" altLang="zh-CN" dirty="0" smtClean="0"/>
              <a:t>&lt;= </a:t>
            </a:r>
            <a:r>
              <a:rPr lang="en-US" altLang="zh-CN" dirty="0" err="1" smtClean="0"/>
              <a:t>sqrt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ab</a:t>
            </a:r>
            <a:r>
              <a:rPr lang="en-US" altLang="zh-CN" dirty="0" smtClean="0"/>
              <a:t>) </a:t>
            </a:r>
            <a:r>
              <a:rPr lang="zh-CN" altLang="en-US" dirty="0" smtClean="0"/>
              <a:t>内，这样可以保证时间复杂度</a:t>
            </a:r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6944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Training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三个人组队训练，只要有两个人以上出席训练就能产生收益</a:t>
            </a:r>
            <a:endParaRPr lang="en-US" altLang="zh-CN" dirty="0" smtClean="0"/>
          </a:p>
          <a:p>
            <a:r>
              <a:rPr lang="zh-CN" altLang="en-US" dirty="0" smtClean="0"/>
              <a:t>以线段的形式给出每个人不能出席训练的区间</a:t>
            </a:r>
            <a:endParaRPr lang="en-US" altLang="zh-CN" dirty="0" smtClean="0"/>
          </a:p>
          <a:p>
            <a:r>
              <a:rPr lang="zh-CN" altLang="en-US" dirty="0" smtClean="0"/>
              <a:t>每个人训练的总时间有限制</a:t>
            </a:r>
            <a:endParaRPr lang="en-US" altLang="zh-CN" dirty="0" smtClean="0"/>
          </a:p>
          <a:p>
            <a:r>
              <a:rPr lang="zh-CN" altLang="en-US" dirty="0" smtClean="0"/>
              <a:t>一天的时间可以以</a:t>
            </a:r>
            <a:r>
              <a:rPr lang="zh-CN" altLang="en-US" b="1" dirty="0" smtClean="0"/>
              <a:t>任意方式</a:t>
            </a:r>
            <a:r>
              <a:rPr lang="zh-CN" altLang="en-US" dirty="0" smtClean="0"/>
              <a:t>切割</a:t>
            </a:r>
            <a:endParaRPr lang="en-US" altLang="zh-CN" dirty="0" smtClean="0"/>
          </a:p>
          <a:p>
            <a:r>
              <a:rPr lang="zh-CN" altLang="en-US" dirty="0" smtClean="0"/>
              <a:t>三个人都能训练不代表三个人都要来训练，没准三人训练还不如某两人训练</a:t>
            </a:r>
            <a:endParaRPr lang="en-US" altLang="zh-CN" dirty="0" smtClean="0"/>
          </a:p>
          <a:p>
            <a:r>
              <a:rPr lang="zh-CN" altLang="en-US" dirty="0" smtClean="0"/>
              <a:t>收益按天算，如果条件允许，他们可以前半天前两个人一起练，后半天三人一起练，那收益会是</a:t>
            </a:r>
            <a:r>
              <a:rPr lang="en-US" altLang="zh-CN" dirty="0" smtClean="0"/>
              <a:t>0.5*a+0.5*d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846065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预处理 </a:t>
            </a:r>
            <a:r>
              <a:rPr lang="en-US" altLang="zh-CN" dirty="0" smtClean="0"/>
              <a:t>+ </a:t>
            </a:r>
            <a:r>
              <a:rPr lang="zh-CN" altLang="en-US" dirty="0" smtClean="0"/>
              <a:t>线性规划</a:t>
            </a:r>
            <a:endParaRPr lang="en-US" altLang="zh-CN" dirty="0" smtClean="0"/>
          </a:p>
          <a:p>
            <a:r>
              <a:rPr lang="zh-CN" altLang="en-US" dirty="0" smtClean="0"/>
              <a:t>预处理将所有时间分成五种：有至少两人不能来，某一个人不能来（共三种），所有人都能来</a:t>
            </a:r>
            <a:endParaRPr lang="en-US" altLang="zh-CN" dirty="0" smtClean="0"/>
          </a:p>
          <a:p>
            <a:r>
              <a:rPr lang="zh-CN" altLang="en-US" dirty="0" smtClean="0"/>
              <a:t>可以采用</a:t>
            </a:r>
            <a:r>
              <a:rPr lang="en-US" altLang="zh-CN" dirty="0" smtClean="0"/>
              <a:t>O(</a:t>
            </a:r>
            <a:r>
              <a:rPr lang="en-US" altLang="zh-CN" dirty="0" err="1" smtClean="0"/>
              <a:t>MlogT</a:t>
            </a:r>
            <a:r>
              <a:rPr lang="en-US" altLang="zh-CN" dirty="0" smtClean="0"/>
              <a:t> + T)</a:t>
            </a:r>
            <a:r>
              <a:rPr lang="zh-CN" altLang="en-US" dirty="0" smtClean="0"/>
              <a:t>的线段树，也可以借鉴扫描线的思想做到</a:t>
            </a:r>
            <a:r>
              <a:rPr lang="en-US" altLang="zh-CN" dirty="0" smtClean="0"/>
              <a:t>O(T + M)</a:t>
            </a:r>
            <a:r>
              <a:rPr lang="zh-CN" altLang="en-US" dirty="0" smtClean="0"/>
              <a:t>或者</a:t>
            </a:r>
            <a:r>
              <a:rPr lang="en-US" altLang="zh-CN" dirty="0" smtClean="0"/>
              <a:t>O(</a:t>
            </a:r>
            <a:r>
              <a:rPr lang="en-US" altLang="zh-CN" dirty="0" err="1" smtClean="0"/>
              <a:t>MlogM</a:t>
            </a:r>
            <a:r>
              <a:rPr lang="en-US" altLang="zh-CN" dirty="0" smtClean="0"/>
              <a:t> + T)</a:t>
            </a:r>
          </a:p>
          <a:p>
            <a:r>
              <a:rPr lang="zh-CN" altLang="en-US" dirty="0" smtClean="0"/>
              <a:t>也有可能有更快的处理方法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448006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zh-CN" altLang="en-US" dirty="0" smtClean="0"/>
                  <a:t>所有人都不能来的部分对答案没贡献，可以直接不管，接下来就是怎么构造线性规划来求出答案</a:t>
                </a:r>
                <a:endParaRPr lang="en-US" altLang="zh-CN" dirty="0" smtClean="0"/>
              </a:p>
              <a:p>
                <a:r>
                  <a:rPr lang="zh-CN" altLang="en-US" dirty="0" smtClean="0"/>
                  <a:t>为了方便说明，下面下标为</a:t>
                </a:r>
                <a:r>
                  <a:rPr lang="en-US" altLang="zh-CN" dirty="0"/>
                  <a:t>u</a:t>
                </a:r>
                <a:r>
                  <a:rPr lang="zh-CN" altLang="en-US" dirty="0" smtClean="0"/>
                  <a:t>的变量均代表</a:t>
                </a:r>
                <a:r>
                  <a:rPr lang="en-US" altLang="zh-CN" dirty="0" smtClean="0"/>
                  <a:t>Vest</a:t>
                </a:r>
                <a:r>
                  <a:rPr lang="zh-CN" altLang="en-US" dirty="0" smtClean="0"/>
                  <a:t>和</a:t>
                </a:r>
                <a:r>
                  <a:rPr lang="en-US" altLang="zh-CN" dirty="0" err="1" smtClean="0"/>
                  <a:t>cYz</a:t>
                </a:r>
                <a:r>
                  <a:rPr lang="zh-CN" altLang="en-US" dirty="0" smtClean="0"/>
                  <a:t>的组合，</a:t>
                </a:r>
                <a:r>
                  <a:rPr lang="en-US" altLang="zh-CN" dirty="0" smtClean="0"/>
                  <a:t>v</a:t>
                </a:r>
                <a:r>
                  <a:rPr lang="zh-CN" altLang="en-US" dirty="0" smtClean="0"/>
                  <a:t>的变量代表</a:t>
                </a:r>
                <a:r>
                  <a:rPr lang="en-US" altLang="zh-CN" dirty="0" err="1" smtClean="0"/>
                  <a:t>cYz</a:t>
                </a:r>
                <a:r>
                  <a:rPr lang="zh-CN" altLang="en-US" dirty="0" smtClean="0"/>
                  <a:t>和</a:t>
                </a:r>
                <a:r>
                  <a:rPr lang="en-US" altLang="zh-CN" dirty="0" err="1" smtClean="0"/>
                  <a:t>Concloudy</a:t>
                </a:r>
                <a:r>
                  <a:rPr lang="zh-CN" altLang="en-US" dirty="0" smtClean="0"/>
                  <a:t>的组合，</a:t>
                </a:r>
                <a:r>
                  <a:rPr lang="en-US" altLang="zh-CN" dirty="0" smtClean="0"/>
                  <a:t>w</a:t>
                </a:r>
                <a:r>
                  <a:rPr lang="zh-CN" altLang="en-US" dirty="0" smtClean="0"/>
                  <a:t>的变量代表</a:t>
                </a:r>
                <a:r>
                  <a:rPr lang="en-US" altLang="zh-CN" dirty="0" err="1" smtClean="0"/>
                  <a:t>Concloudy</a:t>
                </a:r>
                <a:r>
                  <a:rPr lang="zh-CN" altLang="en-US" dirty="0" smtClean="0"/>
                  <a:t>和</a:t>
                </a:r>
                <a:r>
                  <a:rPr lang="en-US" altLang="zh-CN" dirty="0" smtClean="0"/>
                  <a:t>Vest</a:t>
                </a:r>
                <a:r>
                  <a:rPr lang="zh-CN" altLang="en-US" dirty="0" smtClean="0"/>
                  <a:t>的，</a:t>
                </a:r>
                <a:r>
                  <a:rPr lang="en-US" altLang="zh-CN" dirty="0" smtClean="0"/>
                  <a:t>x</a:t>
                </a:r>
                <a:r>
                  <a:rPr lang="zh-CN" altLang="en-US" dirty="0" smtClean="0"/>
                  <a:t>代表三个人的</a:t>
                </a:r>
                <a:endParaRPr lang="en-US" altLang="zh-CN" dirty="0" smtClean="0"/>
              </a:p>
              <a:p>
                <a:r>
                  <a:rPr lang="zh-CN" altLang="en-US" dirty="0"/>
                  <a:t>通</a:t>
                </a:r>
                <a:r>
                  <a:rPr lang="zh-CN" altLang="en-US" dirty="0" smtClean="0"/>
                  <a:t>过预处理，我们可以知道只有组合</a:t>
                </a:r>
                <a:r>
                  <a:rPr lang="en-US" altLang="zh-CN" dirty="0" smtClean="0"/>
                  <a:t>u</a:t>
                </a:r>
                <a:r>
                  <a:rPr lang="zh-CN" altLang="en-US" dirty="0" smtClean="0"/>
                  <a:t>能训练的时间为</a:t>
                </a:r>
                <a14:m>
                  <m:oMath xmlns:m="http://schemas.openxmlformats.org/officeDocument/2006/math">
                    <m:r>
                      <a:rPr lang="en-US" altLang="zh-CN" i="1" dirty="0" smtClean="0">
                        <a:latin typeface="Cambria Math"/>
                      </a:rPr>
                      <m:t>𝑡𝑢</m:t>
                    </m:r>
                  </m:oMath>
                </a14:m>
                <a:r>
                  <a:rPr lang="zh-CN" altLang="en-US" dirty="0" smtClean="0"/>
                  <a:t>，</a:t>
                </a:r>
                <a:r>
                  <a:rPr lang="en-US" altLang="zh-CN" dirty="0" smtClean="0"/>
                  <a:t>v</a:t>
                </a:r>
                <a:r>
                  <a:rPr lang="zh-CN" altLang="en-US" dirty="0" smtClean="0"/>
                  <a:t>的为</a:t>
                </a:r>
                <a14:m>
                  <m:oMath xmlns:m="http://schemas.openxmlformats.org/officeDocument/2006/math">
                    <m:r>
                      <a:rPr lang="en-US" altLang="zh-CN" i="1" dirty="0" smtClean="0">
                        <a:latin typeface="Cambria Math"/>
                      </a:rPr>
                      <m:t>𝑡𝑣</m:t>
                    </m:r>
                  </m:oMath>
                </a14:m>
                <a:r>
                  <a:rPr lang="zh-CN" altLang="en-US" dirty="0" smtClean="0"/>
                  <a:t>，</a:t>
                </a:r>
                <a:r>
                  <a:rPr lang="en-US" altLang="zh-CN" dirty="0" smtClean="0"/>
                  <a:t>w</a:t>
                </a:r>
                <a:r>
                  <a:rPr lang="zh-CN" altLang="en-US" dirty="0" smtClean="0"/>
                  <a:t>的为</a:t>
                </a:r>
                <a14:m>
                  <m:oMath xmlns:m="http://schemas.openxmlformats.org/officeDocument/2006/math">
                    <m:r>
                      <a:rPr lang="en-US" altLang="zh-CN" i="1" dirty="0" smtClean="0">
                        <a:latin typeface="Cambria Math"/>
                      </a:rPr>
                      <m:t>𝑡𝑤</m:t>
                    </m:r>
                  </m:oMath>
                </a14:m>
                <a:r>
                  <a:rPr lang="zh-CN" altLang="en-US" dirty="0" smtClean="0"/>
                  <a:t>，以及一起</a:t>
                </a:r>
                <a14:m>
                  <m:oMath xmlns:m="http://schemas.openxmlformats.org/officeDocument/2006/math">
                    <m:r>
                      <a:rPr lang="zh-CN" altLang="en-US" b="0" i="1" dirty="0" smtClean="0">
                        <a:latin typeface="Cambria Math"/>
                      </a:rPr>
                      <m:t>的</m:t>
                    </m:r>
                    <m:r>
                      <a:rPr lang="en-US" altLang="zh-CN" i="1" dirty="0" smtClean="0">
                        <a:latin typeface="Cambria Math"/>
                      </a:rPr>
                      <m:t>𝑡𝑥</m:t>
                    </m:r>
                  </m:oMath>
                </a14:m>
                <a:endParaRPr lang="zh-CN" altLang="en-US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43" t="-2381" r="-394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43168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Summary</a:t>
            </a:r>
            <a:endParaRPr lang="zh-CN" alt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7834439"/>
              </p:ext>
            </p:extLst>
          </p:nvPr>
        </p:nvGraphicFramePr>
        <p:xfrm>
          <a:off x="985518" y="1554482"/>
          <a:ext cx="10241276" cy="4643120"/>
        </p:xfrm>
        <a:graphic>
          <a:graphicData uri="http://schemas.openxmlformats.org/drawingml/2006/table">
            <a:tbl>
              <a:tblPr/>
              <a:tblGrid>
                <a:gridCol w="1036322"/>
                <a:gridCol w="836814"/>
                <a:gridCol w="836814"/>
                <a:gridCol w="836814"/>
                <a:gridCol w="836814"/>
                <a:gridCol w="836814"/>
                <a:gridCol w="836814"/>
                <a:gridCol w="836814"/>
                <a:gridCol w="836814"/>
                <a:gridCol w="836814"/>
                <a:gridCol w="836814"/>
                <a:gridCol w="836814"/>
              </a:tblGrid>
              <a:tr h="580390">
                <a:tc>
                  <a:txBody>
                    <a:bodyPr/>
                    <a:lstStyle/>
                    <a:p>
                      <a:r>
                        <a:rPr lang="en-US" sz="1500" dirty="0"/>
                        <a:t>Problem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AC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WA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PE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/>
                        <a:t>RTE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/>
                        <a:t>FPE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/>
                        <a:t>SF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/>
                        <a:t>TLE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/>
                        <a:t>MLE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/>
                        <a:t>OLE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/>
                        <a:t>CE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500"/>
                        <a:t>Submit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0390">
                <a:tc>
                  <a:txBody>
                    <a:bodyPr/>
                    <a:lstStyle/>
                    <a:p>
                      <a:r>
                        <a:rPr lang="en-US" sz="1500"/>
                        <a:t>Agumon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2"/>
                        </a:rPr>
                        <a:t>0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3"/>
                        </a:rPr>
                        <a:t>8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4"/>
                        </a:rPr>
                        <a:t>0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 dirty="0">
                          <a:hlinkClick r:id="rId5"/>
                        </a:rPr>
                        <a:t>0</a:t>
                      </a:r>
                      <a:endParaRPr lang="zh-CN" altLang="en-US" sz="1500" dirty="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6"/>
                        </a:rPr>
                        <a:t>0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7"/>
                        </a:rPr>
                        <a:t>0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8"/>
                        </a:rPr>
                        <a:t>13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9"/>
                        </a:rPr>
                        <a:t>2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10"/>
                        </a:rPr>
                        <a:t>0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11"/>
                        </a:rPr>
                        <a:t>0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12"/>
                        </a:rPr>
                        <a:t>23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0390">
                <a:tc>
                  <a:txBody>
                    <a:bodyPr/>
                    <a:lstStyle/>
                    <a:p>
                      <a:r>
                        <a:rPr lang="en-US" sz="1500" dirty="0" err="1"/>
                        <a:t>Gabumon</a:t>
                      </a:r>
                      <a:endParaRPr lang="en-US" sz="1500" dirty="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13"/>
                        </a:rPr>
                        <a:t>6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14"/>
                        </a:rPr>
                        <a:t>16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15"/>
                        </a:rPr>
                        <a:t>0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16"/>
                        </a:rPr>
                        <a:t>1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 dirty="0">
                          <a:hlinkClick r:id="rId17"/>
                        </a:rPr>
                        <a:t>0</a:t>
                      </a:r>
                      <a:endParaRPr lang="zh-CN" altLang="en-US" sz="1500" dirty="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18"/>
                        </a:rPr>
                        <a:t>0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19"/>
                        </a:rPr>
                        <a:t>0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20"/>
                        </a:rPr>
                        <a:t>0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21"/>
                        </a:rPr>
                        <a:t>0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22"/>
                        </a:rPr>
                        <a:t>0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23"/>
                        </a:rPr>
                        <a:t>23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0390">
                <a:tc>
                  <a:txBody>
                    <a:bodyPr/>
                    <a:lstStyle/>
                    <a:p>
                      <a:r>
                        <a:rPr lang="en-US" sz="1500"/>
                        <a:t>Gomamon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24"/>
                        </a:rPr>
                        <a:t>24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25"/>
                        </a:rPr>
                        <a:t>82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26"/>
                        </a:rPr>
                        <a:t>0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27"/>
                        </a:rPr>
                        <a:t>0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28"/>
                        </a:rPr>
                        <a:t>0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 dirty="0">
                          <a:hlinkClick r:id="rId29"/>
                        </a:rPr>
                        <a:t>0</a:t>
                      </a:r>
                      <a:endParaRPr lang="zh-CN" altLang="en-US" sz="1500" dirty="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30"/>
                        </a:rPr>
                        <a:t>4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31"/>
                        </a:rPr>
                        <a:t>0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32"/>
                        </a:rPr>
                        <a:t>0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33"/>
                        </a:rPr>
                        <a:t>2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34"/>
                        </a:rPr>
                        <a:t>112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0390">
                <a:tc>
                  <a:txBody>
                    <a:bodyPr/>
                    <a:lstStyle/>
                    <a:p>
                      <a:r>
                        <a:rPr lang="en-US" sz="1500"/>
                        <a:t>Palmon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35"/>
                        </a:rPr>
                        <a:t>16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36"/>
                        </a:rPr>
                        <a:t>43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37"/>
                        </a:rPr>
                        <a:t>0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38"/>
                        </a:rPr>
                        <a:t>0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39"/>
                        </a:rPr>
                        <a:t>0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40"/>
                        </a:rPr>
                        <a:t>3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 dirty="0">
                          <a:hlinkClick r:id="rId41"/>
                        </a:rPr>
                        <a:t>5</a:t>
                      </a:r>
                      <a:endParaRPr lang="zh-CN" altLang="en-US" sz="1500" dirty="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 dirty="0">
                          <a:hlinkClick r:id="rId42"/>
                        </a:rPr>
                        <a:t>0</a:t>
                      </a:r>
                      <a:endParaRPr lang="zh-CN" altLang="en-US" sz="1500" dirty="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43"/>
                        </a:rPr>
                        <a:t>0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44"/>
                        </a:rPr>
                        <a:t>0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45"/>
                        </a:rPr>
                        <a:t>67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0390">
                <a:tc>
                  <a:txBody>
                    <a:bodyPr/>
                    <a:lstStyle/>
                    <a:p>
                      <a:r>
                        <a:rPr lang="en-US" sz="1500"/>
                        <a:t>Piyomon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46"/>
                        </a:rPr>
                        <a:t>3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47"/>
                        </a:rPr>
                        <a:t>10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48"/>
                        </a:rPr>
                        <a:t>0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49"/>
                        </a:rPr>
                        <a:t>0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50"/>
                        </a:rPr>
                        <a:t>6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51"/>
                        </a:rPr>
                        <a:t>0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52"/>
                        </a:rPr>
                        <a:t>0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 dirty="0">
                          <a:hlinkClick r:id="rId53"/>
                        </a:rPr>
                        <a:t>0</a:t>
                      </a:r>
                      <a:endParaRPr lang="zh-CN" altLang="en-US" sz="1500" dirty="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 dirty="0">
                          <a:hlinkClick r:id="rId54"/>
                        </a:rPr>
                        <a:t>0</a:t>
                      </a:r>
                      <a:endParaRPr lang="zh-CN" altLang="en-US" sz="1500" dirty="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55"/>
                        </a:rPr>
                        <a:t>1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56"/>
                        </a:rPr>
                        <a:t>20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0390">
                <a:tc>
                  <a:txBody>
                    <a:bodyPr/>
                    <a:lstStyle/>
                    <a:p>
                      <a:r>
                        <a:rPr lang="en-US" sz="1500"/>
                        <a:t>Tentomon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57"/>
                        </a:rPr>
                        <a:t>0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58"/>
                        </a:rPr>
                        <a:t>0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59"/>
                        </a:rPr>
                        <a:t>0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60"/>
                        </a:rPr>
                        <a:t>0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61"/>
                        </a:rPr>
                        <a:t>0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62"/>
                        </a:rPr>
                        <a:t>0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63"/>
                        </a:rPr>
                        <a:t>0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64"/>
                        </a:rPr>
                        <a:t>0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 dirty="0">
                          <a:hlinkClick r:id="rId65"/>
                        </a:rPr>
                        <a:t>0</a:t>
                      </a:r>
                      <a:endParaRPr lang="zh-CN" altLang="en-US" sz="1500" dirty="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 dirty="0">
                          <a:hlinkClick r:id="rId66"/>
                        </a:rPr>
                        <a:t>0</a:t>
                      </a:r>
                      <a:endParaRPr lang="zh-CN" altLang="en-US" sz="1500" dirty="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67"/>
                        </a:rPr>
                        <a:t>0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0390">
                <a:tc>
                  <a:txBody>
                    <a:bodyPr/>
                    <a:lstStyle/>
                    <a:p>
                      <a:r>
                        <a:rPr lang="en-US" sz="1500"/>
                        <a:t>Summary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68"/>
                        </a:rPr>
                        <a:t>49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69"/>
                        </a:rPr>
                        <a:t>159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70"/>
                        </a:rPr>
                        <a:t>0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71"/>
                        </a:rPr>
                        <a:t>1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72"/>
                        </a:rPr>
                        <a:t>6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73"/>
                        </a:rPr>
                        <a:t>3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74"/>
                        </a:rPr>
                        <a:t>22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75"/>
                        </a:rPr>
                        <a:t>2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>
                          <a:hlinkClick r:id="rId76"/>
                        </a:rPr>
                        <a:t>0</a:t>
                      </a:r>
                      <a:endParaRPr lang="zh-CN" altLang="en-US" sz="150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 dirty="0">
                          <a:hlinkClick r:id="rId77"/>
                        </a:rPr>
                        <a:t>3</a:t>
                      </a:r>
                      <a:endParaRPr lang="zh-CN" altLang="en-US" sz="1500" dirty="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500" dirty="0">
                          <a:hlinkClick r:id="rId78"/>
                        </a:rPr>
                        <a:t>245</a:t>
                      </a:r>
                      <a:endParaRPr lang="zh-CN" altLang="en-US" sz="1500" dirty="0"/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4580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zh-CN" altLang="en-US" dirty="0" smtClean="0"/>
                  <a:t>设三人一起训练的时间为</a:t>
                </a:r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/>
                      </a:rPr>
                      <m:t>𝑠𝑥</m:t>
                    </m:r>
                  </m:oMath>
                </a14:m>
                <a:endParaRPr lang="en-US" altLang="zh-CN" b="0" dirty="0" smtClean="0"/>
              </a:p>
              <a:p>
                <a:r>
                  <a:rPr lang="zh-CN" altLang="en-US" dirty="0" smtClean="0"/>
                  <a:t>组合</a:t>
                </a:r>
                <a:r>
                  <a:rPr lang="en-US" altLang="zh-CN" dirty="0" smtClean="0"/>
                  <a:t>u</a:t>
                </a:r>
                <a:r>
                  <a:rPr lang="zh-CN" altLang="en-US" dirty="0" smtClean="0"/>
                  <a:t>取自</a:t>
                </a:r>
                <a14:m>
                  <m:oMath xmlns:m="http://schemas.openxmlformats.org/officeDocument/2006/math">
                    <m:r>
                      <a:rPr lang="en-US" altLang="zh-CN" i="1" dirty="0" smtClean="0">
                        <a:latin typeface="Cambria Math"/>
                      </a:rPr>
                      <m:t>𝑡𝑢</m:t>
                    </m:r>
                  </m:oMath>
                </a14:m>
                <a:r>
                  <a:rPr lang="zh-CN" altLang="en-US" dirty="0" smtClean="0"/>
                  <a:t>的量为</a:t>
                </a:r>
                <a14:m>
                  <m:oMath xmlns:m="http://schemas.openxmlformats.org/officeDocument/2006/math">
                    <m:r>
                      <a:rPr lang="en-US" altLang="zh-CN" i="1" dirty="0" smtClean="0">
                        <a:latin typeface="Cambria Math"/>
                      </a:rPr>
                      <m:t>𝑝𝑢</m:t>
                    </m:r>
                  </m:oMath>
                </a14:m>
                <a:r>
                  <a:rPr lang="zh-CN" altLang="en-US" dirty="0" smtClean="0"/>
                  <a:t>，取自</a:t>
                </a:r>
                <a14:m>
                  <m:oMath xmlns:m="http://schemas.openxmlformats.org/officeDocument/2006/math">
                    <m:r>
                      <a:rPr lang="en-US" altLang="zh-CN" i="1" dirty="0" smtClean="0">
                        <a:latin typeface="Cambria Math"/>
                      </a:rPr>
                      <m:t>𝑡𝑥</m:t>
                    </m:r>
                  </m:oMath>
                </a14:m>
                <a:r>
                  <a:rPr lang="zh-CN" altLang="en-US" dirty="0" smtClean="0"/>
                  <a:t>的量为</a:t>
                </a:r>
                <a14:m>
                  <m:oMath xmlns:m="http://schemas.openxmlformats.org/officeDocument/2006/math">
                    <m:r>
                      <a:rPr lang="en-US" altLang="zh-CN" i="1" dirty="0" smtClean="0">
                        <a:latin typeface="Cambria Math"/>
                      </a:rPr>
                      <m:t>𝑠𝑢</m:t>
                    </m:r>
                  </m:oMath>
                </a14:m>
                <a:endParaRPr lang="en-US" altLang="zh-CN" dirty="0" smtClean="0"/>
              </a:p>
              <a:p>
                <a:r>
                  <a:rPr lang="zh-CN" altLang="en-US" dirty="0"/>
                  <a:t>同</a:t>
                </a:r>
                <a:r>
                  <a:rPr lang="zh-CN" altLang="en-US" dirty="0" smtClean="0"/>
                  <a:t>理再取</a:t>
                </a:r>
                <a14:m>
                  <m:oMath xmlns:m="http://schemas.openxmlformats.org/officeDocument/2006/math">
                    <m:r>
                      <a:rPr lang="en-US" altLang="zh-CN" i="1" dirty="0" smtClean="0">
                        <a:latin typeface="Cambria Math"/>
                      </a:rPr>
                      <m:t>𝑝𝑣</m:t>
                    </m:r>
                    <m:r>
                      <a:rPr lang="en-US" altLang="zh-CN" i="1" dirty="0" smtClean="0">
                        <a:latin typeface="Cambria Math"/>
                      </a:rPr>
                      <m:t>,</m:t>
                    </m:r>
                    <m:r>
                      <a:rPr lang="en-US" altLang="zh-CN" i="1" dirty="0" smtClean="0">
                        <a:latin typeface="Cambria Math"/>
                      </a:rPr>
                      <m:t>𝑠𝑣</m:t>
                    </m:r>
                    <m:r>
                      <a:rPr lang="en-US" altLang="zh-CN" i="1" dirty="0" smtClean="0">
                        <a:latin typeface="Cambria Math"/>
                      </a:rPr>
                      <m:t>,</m:t>
                    </m:r>
                    <m:r>
                      <a:rPr lang="en-US" altLang="zh-CN" i="1" dirty="0" smtClean="0">
                        <a:latin typeface="Cambria Math"/>
                      </a:rPr>
                      <m:t>𝑝𝑤</m:t>
                    </m:r>
                    <m:r>
                      <a:rPr lang="en-US" altLang="zh-CN" i="1" dirty="0" smtClean="0">
                        <a:latin typeface="Cambria Math"/>
                      </a:rPr>
                      <m:t>,</m:t>
                    </m:r>
                    <m:r>
                      <a:rPr lang="en-US" altLang="zh-CN" i="1" dirty="0" smtClean="0">
                        <a:latin typeface="Cambria Math"/>
                      </a:rPr>
                      <m:t>𝑠𝑤</m:t>
                    </m:r>
                  </m:oMath>
                </a14:m>
                <a:endParaRPr lang="en-US" altLang="zh-CN" dirty="0" smtClean="0"/>
              </a:p>
              <a:p>
                <a:endParaRPr lang="en-US" altLang="zh-CN" dirty="0"/>
              </a:p>
              <a:p>
                <a:endParaRPr lang="en-US" altLang="zh-CN" dirty="0" smtClean="0"/>
              </a:p>
              <a:p>
                <a:r>
                  <a:rPr lang="zh-CN" altLang="en-US" dirty="0" smtClean="0"/>
                  <a:t>为什么要设</a:t>
                </a:r>
                <a:r>
                  <a:rPr lang="en-US" altLang="zh-CN" dirty="0" smtClean="0"/>
                  <a:t>7</a:t>
                </a:r>
                <a:r>
                  <a:rPr lang="zh-CN" altLang="en-US" dirty="0" smtClean="0"/>
                  <a:t>个变量？</a:t>
                </a:r>
                <a:r>
                  <a:rPr lang="en-US" altLang="zh-CN" dirty="0" smtClean="0"/>
                  <a:t>4</a:t>
                </a:r>
                <a:r>
                  <a:rPr lang="zh-CN" altLang="en-US" dirty="0" smtClean="0"/>
                  <a:t>个不就够了么</a:t>
                </a:r>
                <a:endParaRPr lang="zh-CN" altLang="en-US" dirty="0"/>
              </a:p>
              <a:p>
                <a:endParaRPr lang="zh-CN" altLang="en-US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43" t="-294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345088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b="0" i="1" smtClean="0">
                          <a:latin typeface="Cambria Math" pitchFamily="18" charset="0"/>
                          <a:ea typeface="Cambria Math" pitchFamily="18" charset="0"/>
                        </a:rPr>
                        <m:t>𝑠𝑢</m:t>
                      </m:r>
                      <m:r>
                        <a:rPr lang="en-US" altLang="zh-CN" b="0" i="1" smtClean="0">
                          <a:latin typeface="Cambria Math" pitchFamily="18" charset="0"/>
                          <a:ea typeface="Cambria Math" pitchFamily="18" charset="0"/>
                        </a:rPr>
                        <m:t>+</m:t>
                      </m:r>
                      <m:r>
                        <a:rPr lang="en-US" altLang="zh-CN" b="0" i="1" smtClean="0">
                          <a:latin typeface="Cambria Math" pitchFamily="18" charset="0"/>
                          <a:ea typeface="Cambria Math" pitchFamily="18" charset="0"/>
                        </a:rPr>
                        <m:t>𝑠𝑤</m:t>
                      </m:r>
                      <m:r>
                        <a:rPr lang="en-US" altLang="zh-CN" b="0" i="1" smtClean="0">
                          <a:latin typeface="Cambria Math" pitchFamily="18" charset="0"/>
                          <a:ea typeface="Cambria Math" pitchFamily="18" charset="0"/>
                        </a:rPr>
                        <m:t>+</m:t>
                      </m:r>
                      <m:r>
                        <a:rPr lang="en-US" altLang="zh-CN" b="0" i="1" smtClean="0">
                          <a:latin typeface="Cambria Math" pitchFamily="18" charset="0"/>
                          <a:ea typeface="Cambria Math" pitchFamily="18" charset="0"/>
                        </a:rPr>
                        <m:t>𝑠𝑥</m:t>
                      </m:r>
                      <m:r>
                        <a:rPr lang="en-US" altLang="zh-CN" b="0" i="1" smtClean="0">
                          <a:latin typeface="Cambria Math" pitchFamily="18" charset="0"/>
                          <a:ea typeface="Cambria Math" pitchFamily="18" charset="0"/>
                        </a:rPr>
                        <m:t>+</m:t>
                      </m:r>
                      <m:r>
                        <a:rPr lang="en-US" altLang="zh-CN" b="0" i="1" smtClean="0">
                          <a:latin typeface="Cambria Math" pitchFamily="18" charset="0"/>
                          <a:ea typeface="Cambria Math" pitchFamily="18" charset="0"/>
                        </a:rPr>
                        <m:t>𝑝𝑢</m:t>
                      </m:r>
                      <m:r>
                        <a:rPr lang="en-US" altLang="zh-CN" b="0" i="1" smtClean="0">
                          <a:latin typeface="Cambria Math" pitchFamily="18" charset="0"/>
                          <a:ea typeface="Cambria Math" pitchFamily="18" charset="0"/>
                        </a:rPr>
                        <m:t>+</m:t>
                      </m:r>
                      <m:r>
                        <a:rPr lang="en-US" altLang="zh-CN" b="0" i="1" smtClean="0">
                          <a:latin typeface="Cambria Math" pitchFamily="18" charset="0"/>
                          <a:ea typeface="Cambria Math" pitchFamily="18" charset="0"/>
                        </a:rPr>
                        <m:t>𝑝𝑤</m:t>
                      </m:r>
                      <m:r>
                        <a:rPr lang="en-US" altLang="zh-CN" b="0" i="1" smtClean="0">
                          <a:latin typeface="Cambria Math" pitchFamily="18" charset="0"/>
                          <a:ea typeface="Cambria Math" pitchFamily="18" charset="0"/>
                        </a:rPr>
                        <m:t>≤</m:t>
                      </m:r>
                      <m:r>
                        <a:rPr lang="en-US" altLang="zh-CN" b="0" i="1" smtClean="0">
                          <a:latin typeface="Cambria Math" pitchFamily="18" charset="0"/>
                          <a:ea typeface="Cambria Math" pitchFamily="18" charset="0"/>
                        </a:rPr>
                        <m:t>𝑘𝑎</m:t>
                      </m:r>
                    </m:oMath>
                  </m:oMathPara>
                </a14:m>
                <a:endParaRPr lang="en-US" altLang="zh-CN" i="1" dirty="0" smtClean="0">
                  <a:latin typeface="Cambria Math" pitchFamily="18" charset="0"/>
                  <a:ea typeface="Cambria Math" pitchFamily="18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CN" i="1" smtClean="0">
                          <a:latin typeface="Cambria Math" pitchFamily="18" charset="0"/>
                          <a:ea typeface="Cambria Math" pitchFamily="18" charset="0"/>
                        </a:rPr>
                        <m:t>s</m:t>
                      </m:r>
                      <m:r>
                        <a:rPr lang="en-US" altLang="zh-CN" b="0" i="1" smtClean="0">
                          <a:latin typeface="Cambria Math" pitchFamily="18" charset="0"/>
                          <a:ea typeface="Cambria Math" pitchFamily="18" charset="0"/>
                        </a:rPr>
                        <m:t>𝑢</m:t>
                      </m:r>
                      <m:r>
                        <a:rPr lang="en-US" altLang="zh-CN" b="0" i="1" smtClean="0">
                          <a:latin typeface="Cambria Math" pitchFamily="18" charset="0"/>
                          <a:ea typeface="Cambria Math" pitchFamily="18" charset="0"/>
                        </a:rPr>
                        <m:t>+</m:t>
                      </m:r>
                      <m:r>
                        <a:rPr lang="en-US" altLang="zh-CN" b="0" i="1" smtClean="0">
                          <a:latin typeface="Cambria Math" pitchFamily="18" charset="0"/>
                          <a:ea typeface="Cambria Math" pitchFamily="18" charset="0"/>
                        </a:rPr>
                        <m:t>𝑠𝑣</m:t>
                      </m:r>
                      <m:r>
                        <a:rPr lang="en-US" altLang="zh-CN" b="0" i="1" smtClean="0">
                          <a:latin typeface="Cambria Math" pitchFamily="18" charset="0"/>
                          <a:ea typeface="Cambria Math" pitchFamily="18" charset="0"/>
                        </a:rPr>
                        <m:t>+</m:t>
                      </m:r>
                      <m:r>
                        <a:rPr lang="en-US" altLang="zh-CN" b="0" i="1" smtClean="0">
                          <a:latin typeface="Cambria Math" pitchFamily="18" charset="0"/>
                          <a:ea typeface="Cambria Math" pitchFamily="18" charset="0"/>
                        </a:rPr>
                        <m:t>𝑠𝑥</m:t>
                      </m:r>
                      <m:r>
                        <a:rPr lang="en-US" altLang="zh-CN" b="0" i="1" smtClean="0">
                          <a:latin typeface="Cambria Math" pitchFamily="18" charset="0"/>
                          <a:ea typeface="Cambria Math" pitchFamily="18" charset="0"/>
                        </a:rPr>
                        <m:t>+</m:t>
                      </m:r>
                      <m:r>
                        <a:rPr lang="en-US" altLang="zh-CN" b="0" i="1" smtClean="0">
                          <a:latin typeface="Cambria Math" pitchFamily="18" charset="0"/>
                          <a:ea typeface="Cambria Math" pitchFamily="18" charset="0"/>
                        </a:rPr>
                        <m:t>𝑝𝑢</m:t>
                      </m:r>
                      <m:r>
                        <a:rPr lang="en-US" altLang="zh-CN" b="0" i="1" smtClean="0">
                          <a:latin typeface="Cambria Math" pitchFamily="18" charset="0"/>
                          <a:ea typeface="Cambria Math" pitchFamily="18" charset="0"/>
                        </a:rPr>
                        <m:t>+</m:t>
                      </m:r>
                      <m:r>
                        <a:rPr lang="en-US" altLang="zh-CN" b="0" i="1" smtClean="0">
                          <a:latin typeface="Cambria Math" pitchFamily="18" charset="0"/>
                          <a:ea typeface="Cambria Math" pitchFamily="18" charset="0"/>
                        </a:rPr>
                        <m:t>𝑝𝑣</m:t>
                      </m:r>
                      <m:r>
                        <a:rPr lang="en-US" altLang="zh-CN" b="0" i="1" smtClean="0">
                          <a:latin typeface="Cambria Math" pitchFamily="18" charset="0"/>
                          <a:ea typeface="Cambria Math" pitchFamily="18" charset="0"/>
                        </a:rPr>
                        <m:t>≤</m:t>
                      </m:r>
                      <m:r>
                        <a:rPr lang="en-US" altLang="zh-CN" b="0" i="1" smtClean="0">
                          <a:latin typeface="Cambria Math" pitchFamily="18" charset="0"/>
                          <a:ea typeface="Cambria Math" pitchFamily="18" charset="0"/>
                        </a:rPr>
                        <m:t>𝑘𝑏</m:t>
                      </m:r>
                    </m:oMath>
                  </m:oMathPara>
                </a14:m>
                <a:endParaRPr lang="en-US" altLang="zh-CN" b="0" i="1" dirty="0" smtClean="0">
                  <a:latin typeface="Cambria Math" pitchFamily="18" charset="0"/>
                  <a:ea typeface="Cambria Math" pitchFamily="18" charset="0"/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CN" i="1">
                        <a:latin typeface="Cambria Math" pitchFamily="18" charset="0"/>
                        <a:ea typeface="Cambria Math" pitchFamily="18" charset="0"/>
                      </a:rPr>
                      <m:t>s</m:t>
                    </m:r>
                    <m:r>
                      <a:rPr lang="en-US" altLang="zh-CN" b="0" i="1" smtClean="0">
                        <a:latin typeface="Cambria Math" pitchFamily="18" charset="0"/>
                        <a:ea typeface="Cambria Math" pitchFamily="18" charset="0"/>
                      </a:rPr>
                      <m:t>𝑤</m:t>
                    </m:r>
                    <m:r>
                      <a:rPr lang="en-US" altLang="zh-CN" i="1">
                        <a:latin typeface="Cambria Math" pitchFamily="18" charset="0"/>
                        <a:ea typeface="Cambria Math" pitchFamily="18" charset="0"/>
                      </a:rPr>
                      <m:t>+</m:t>
                    </m:r>
                    <m:r>
                      <a:rPr lang="en-US" altLang="zh-CN" i="1">
                        <a:latin typeface="Cambria Math" pitchFamily="18" charset="0"/>
                        <a:ea typeface="Cambria Math" pitchFamily="18" charset="0"/>
                      </a:rPr>
                      <m:t>𝑠𝑣</m:t>
                    </m:r>
                    <m:r>
                      <a:rPr lang="en-US" altLang="zh-CN" i="1">
                        <a:latin typeface="Cambria Math" pitchFamily="18" charset="0"/>
                        <a:ea typeface="Cambria Math" pitchFamily="18" charset="0"/>
                      </a:rPr>
                      <m:t>+</m:t>
                    </m:r>
                    <m:r>
                      <a:rPr lang="en-US" altLang="zh-CN" i="1">
                        <a:latin typeface="Cambria Math" pitchFamily="18" charset="0"/>
                        <a:ea typeface="Cambria Math" pitchFamily="18" charset="0"/>
                      </a:rPr>
                      <m:t>𝑠𝑥</m:t>
                    </m:r>
                    <m:r>
                      <a:rPr lang="en-US" altLang="zh-CN" i="1">
                        <a:latin typeface="Cambria Math" pitchFamily="18" charset="0"/>
                        <a:ea typeface="Cambria Math" pitchFamily="18" charset="0"/>
                      </a:rPr>
                      <m:t>+</m:t>
                    </m:r>
                    <m:r>
                      <a:rPr lang="en-US" altLang="zh-CN" i="1">
                        <a:latin typeface="Cambria Math" pitchFamily="18" charset="0"/>
                        <a:ea typeface="Cambria Math" pitchFamily="18" charset="0"/>
                      </a:rPr>
                      <m:t>𝑝𝑤</m:t>
                    </m:r>
                    <m:r>
                      <a:rPr lang="en-US" altLang="zh-CN" i="1">
                        <a:latin typeface="Cambria Math" pitchFamily="18" charset="0"/>
                        <a:ea typeface="Cambria Math" pitchFamily="18" charset="0"/>
                      </a:rPr>
                      <m:t>+</m:t>
                    </m:r>
                    <m:r>
                      <a:rPr lang="en-US" altLang="zh-CN" i="1">
                        <a:latin typeface="Cambria Math" pitchFamily="18" charset="0"/>
                        <a:ea typeface="Cambria Math" pitchFamily="18" charset="0"/>
                      </a:rPr>
                      <m:t>𝑝𝑣</m:t>
                    </m:r>
                    <m:r>
                      <a:rPr lang="en-US" altLang="zh-CN" i="1">
                        <a:latin typeface="Cambria Math" pitchFamily="18" charset="0"/>
                        <a:ea typeface="Cambria Math" pitchFamily="18" charset="0"/>
                      </a:rPr>
                      <m:t>≤</m:t>
                    </m:r>
                    <m:r>
                      <a:rPr lang="en-US" altLang="zh-CN" i="1">
                        <a:latin typeface="Cambria Math" pitchFamily="18" charset="0"/>
                        <a:ea typeface="Cambria Math" pitchFamily="18" charset="0"/>
                      </a:rPr>
                      <m:t>𝑘</m:t>
                    </m:r>
                  </m:oMath>
                </a14:m>
                <a:r>
                  <a:rPr lang="en-US" altLang="zh-CN" dirty="0" smtClean="0">
                    <a:latin typeface="Cambria Math" pitchFamily="18" charset="0"/>
                    <a:ea typeface="Cambria Math" pitchFamily="18" charset="0"/>
                  </a:rPr>
                  <a:t>c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i="1">
                          <a:latin typeface="Cambria Math" pitchFamily="18" charset="0"/>
                          <a:ea typeface="Cambria Math" pitchFamily="18" charset="0"/>
                        </a:rPr>
                        <m:t>𝑝𝑢</m:t>
                      </m:r>
                      <m:r>
                        <a:rPr lang="en-US" altLang="zh-CN" i="1">
                          <a:latin typeface="Cambria Math" pitchFamily="18" charset="0"/>
                          <a:ea typeface="Cambria Math" pitchFamily="18" charset="0"/>
                        </a:rPr>
                        <m:t>≤</m:t>
                      </m:r>
                      <m:r>
                        <a:rPr lang="en-US" altLang="zh-CN" b="0" i="1" smtClean="0">
                          <a:latin typeface="Cambria Math" pitchFamily="18" charset="0"/>
                          <a:ea typeface="Cambria Math" pitchFamily="18" charset="0"/>
                        </a:rPr>
                        <m:t>𝑡𝑢</m:t>
                      </m:r>
                    </m:oMath>
                  </m:oMathPara>
                </a14:m>
                <a:endParaRPr lang="en-US" altLang="zh-CN" b="0" i="1" dirty="0" smtClean="0">
                  <a:latin typeface="Cambria Math" pitchFamily="18" charset="0"/>
                  <a:ea typeface="Cambria Math" pitchFamily="18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i="1">
                          <a:latin typeface="Cambria Math" pitchFamily="18" charset="0"/>
                          <a:ea typeface="Cambria Math" pitchFamily="18" charset="0"/>
                        </a:rPr>
                        <m:t>𝑝</m:t>
                      </m:r>
                      <m:r>
                        <a:rPr lang="en-US" altLang="zh-CN" b="0" i="1" smtClean="0">
                          <a:latin typeface="Cambria Math" pitchFamily="18" charset="0"/>
                          <a:ea typeface="Cambria Math" pitchFamily="18" charset="0"/>
                        </a:rPr>
                        <m:t>𝑣</m:t>
                      </m:r>
                      <m:r>
                        <a:rPr lang="en-US" altLang="zh-CN" i="1">
                          <a:latin typeface="Cambria Math" pitchFamily="18" charset="0"/>
                          <a:ea typeface="Cambria Math" pitchFamily="18" charset="0"/>
                        </a:rPr>
                        <m:t>≤</m:t>
                      </m:r>
                      <m:r>
                        <a:rPr lang="en-US" altLang="zh-CN" b="0" i="1" smtClean="0">
                          <a:latin typeface="Cambria Math" pitchFamily="18" charset="0"/>
                          <a:ea typeface="Cambria Math" pitchFamily="18" charset="0"/>
                        </a:rPr>
                        <m:t>𝑡𝑣</m:t>
                      </m:r>
                    </m:oMath>
                  </m:oMathPara>
                </a14:m>
                <a:endParaRPr lang="en-US" altLang="zh-CN" i="1" dirty="0">
                  <a:latin typeface="Cambria Math" pitchFamily="18" charset="0"/>
                  <a:ea typeface="Cambria Math" pitchFamily="18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i="1">
                          <a:latin typeface="Cambria Math" pitchFamily="18" charset="0"/>
                          <a:ea typeface="Cambria Math" pitchFamily="18" charset="0"/>
                        </a:rPr>
                        <m:t>𝑝</m:t>
                      </m:r>
                      <m:r>
                        <a:rPr lang="en-US" altLang="zh-CN" b="0" i="1" smtClean="0">
                          <a:latin typeface="Cambria Math" pitchFamily="18" charset="0"/>
                          <a:ea typeface="Cambria Math" pitchFamily="18" charset="0"/>
                        </a:rPr>
                        <m:t>𝑤</m:t>
                      </m:r>
                      <m:r>
                        <a:rPr lang="en-US" altLang="zh-CN" i="1">
                          <a:latin typeface="Cambria Math" pitchFamily="18" charset="0"/>
                          <a:ea typeface="Cambria Math" pitchFamily="18" charset="0"/>
                        </a:rPr>
                        <m:t>≤</m:t>
                      </m:r>
                      <m:r>
                        <a:rPr lang="en-US" altLang="zh-CN" b="0" i="1" smtClean="0">
                          <a:latin typeface="Cambria Math" pitchFamily="18" charset="0"/>
                          <a:ea typeface="Cambria Math" pitchFamily="18" charset="0"/>
                        </a:rPr>
                        <m:t>𝑡𝑤</m:t>
                      </m:r>
                    </m:oMath>
                  </m:oMathPara>
                </a14:m>
                <a:endParaRPr lang="en-US" altLang="zh-CN" i="1" dirty="0">
                  <a:latin typeface="Cambria Math" pitchFamily="18" charset="0"/>
                  <a:ea typeface="Cambria Math" pitchFamily="18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b="0" i="1" smtClean="0">
                          <a:latin typeface="Cambria Math" pitchFamily="18" charset="0"/>
                          <a:ea typeface="Cambria Math" pitchFamily="18" charset="0"/>
                        </a:rPr>
                        <m:t>𝑠𝑢</m:t>
                      </m:r>
                      <m:r>
                        <a:rPr lang="en-US" altLang="zh-CN" b="0" i="1" smtClean="0">
                          <a:latin typeface="Cambria Math" pitchFamily="18" charset="0"/>
                          <a:ea typeface="Cambria Math" pitchFamily="18" charset="0"/>
                        </a:rPr>
                        <m:t>+</m:t>
                      </m:r>
                      <m:r>
                        <a:rPr lang="en-US" altLang="zh-CN" b="0" i="1" smtClean="0">
                          <a:latin typeface="Cambria Math" pitchFamily="18" charset="0"/>
                          <a:ea typeface="Cambria Math" pitchFamily="18" charset="0"/>
                        </a:rPr>
                        <m:t>𝑠𝑤</m:t>
                      </m:r>
                      <m:r>
                        <a:rPr lang="en-US" altLang="zh-CN" b="0" i="1" smtClean="0">
                          <a:latin typeface="Cambria Math" pitchFamily="18" charset="0"/>
                          <a:ea typeface="Cambria Math" pitchFamily="18" charset="0"/>
                        </a:rPr>
                        <m:t>+</m:t>
                      </m:r>
                      <m:r>
                        <a:rPr lang="en-US" altLang="zh-CN" b="0" i="1" smtClean="0">
                          <a:latin typeface="Cambria Math" pitchFamily="18" charset="0"/>
                          <a:ea typeface="Cambria Math" pitchFamily="18" charset="0"/>
                        </a:rPr>
                        <m:t>𝑠𝑣</m:t>
                      </m:r>
                      <m:r>
                        <a:rPr lang="en-US" altLang="zh-CN" b="0" i="1" smtClean="0">
                          <a:latin typeface="Cambria Math" pitchFamily="18" charset="0"/>
                          <a:ea typeface="Cambria Math" pitchFamily="18" charset="0"/>
                        </a:rPr>
                        <m:t>+</m:t>
                      </m:r>
                      <m:r>
                        <a:rPr lang="en-US" altLang="zh-CN" b="0" i="1" smtClean="0">
                          <a:latin typeface="Cambria Math" pitchFamily="18" charset="0"/>
                          <a:ea typeface="Cambria Math" pitchFamily="18" charset="0"/>
                        </a:rPr>
                        <m:t>𝑠𝑥</m:t>
                      </m:r>
                      <m:r>
                        <a:rPr lang="en-US" altLang="zh-CN" b="0" i="1" smtClean="0">
                          <a:latin typeface="Cambria Math" pitchFamily="18" charset="0"/>
                          <a:ea typeface="Cambria Math" pitchFamily="18" charset="0"/>
                        </a:rPr>
                        <m:t>≤</m:t>
                      </m:r>
                      <m:r>
                        <a:rPr lang="en-US" altLang="zh-CN" b="0" i="1" smtClean="0">
                          <a:latin typeface="Cambria Math" pitchFamily="18" charset="0"/>
                          <a:ea typeface="Cambria Math" pitchFamily="18" charset="0"/>
                        </a:rPr>
                        <m:t>𝑘𝑐</m:t>
                      </m:r>
                    </m:oMath>
                  </m:oMathPara>
                </a14:m>
                <a:endParaRPr lang="en-US" altLang="zh-CN" dirty="0">
                  <a:latin typeface="Cambria Math" pitchFamily="18" charset="0"/>
                  <a:ea typeface="Cambria Math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zh-CN" altLang="en-US" b="0" i="1" dirty="0">
                        <a:latin typeface="Cambria Math"/>
                      </a:rPr>
                      <m:t>答案</m:t>
                    </m:r>
                    <m:r>
                      <a:rPr lang="zh-CN" altLang="en-US" b="0" i="1" dirty="0" smtClean="0">
                        <a:latin typeface="Cambria Math"/>
                      </a:rPr>
                      <m:t>求</m:t>
                    </m:r>
                    <m:r>
                      <m:rPr>
                        <m:sty m:val="p"/>
                      </m:rPr>
                      <a:rPr lang="en-US" altLang="zh-CN" b="0" i="0" smtClean="0">
                        <a:latin typeface="Cambria Math"/>
                      </a:rPr>
                      <m:t>max</m:t>
                    </m:r>
                    <m:r>
                      <a:rPr lang="zh-CN" altLang="en-US" b="0" i="1" smtClean="0">
                        <a:latin typeface="Cambria Math"/>
                      </a:rPr>
                      <m:t>⁡</m:t>
                    </m:r>
                    <m:r>
                      <a:rPr lang="en-US" altLang="zh-CN" b="0" i="1" smtClean="0">
                        <a:latin typeface="Cambria Math"/>
                      </a:rPr>
                      <m:t>[</m:t>
                    </m:r>
                    <m:r>
                      <a:rPr lang="en-US" altLang="zh-CN" b="0" i="1" smtClean="0">
                        <a:latin typeface="Cambria Math"/>
                      </a:rPr>
                      <m:t>𝑎</m:t>
                    </m:r>
                    <m:r>
                      <a:rPr lang="en-US" altLang="zh-CN" b="0" i="1" smtClean="0">
                        <a:latin typeface="Cambria Math"/>
                      </a:rPr>
                      <m:t>∗</m:t>
                    </m:r>
                    <m:d>
                      <m:d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latin typeface="Cambria Math"/>
                          </a:rPr>
                          <m:t>𝑠𝑢</m:t>
                        </m:r>
                        <m:r>
                          <a:rPr lang="en-US" altLang="zh-CN" b="0" i="1" smtClean="0">
                            <a:latin typeface="Cambria Math"/>
                          </a:rPr>
                          <m:t>+</m:t>
                        </m:r>
                        <m:r>
                          <a:rPr lang="en-US" altLang="zh-CN" b="0" i="1" smtClean="0">
                            <a:latin typeface="Cambria Math"/>
                          </a:rPr>
                          <m:t>𝑝𝑢</m:t>
                        </m:r>
                      </m:e>
                    </m:d>
                    <m:r>
                      <a:rPr lang="en-US" altLang="zh-CN" b="0" i="1" smtClean="0">
                        <a:latin typeface="Cambria Math"/>
                      </a:rPr>
                      <m:t>+</m:t>
                    </m:r>
                    <m:r>
                      <a:rPr lang="en-US" altLang="zh-CN" b="0" i="1" smtClean="0">
                        <a:latin typeface="Cambria Math"/>
                      </a:rPr>
                      <m:t>𝑏</m:t>
                    </m:r>
                    <m:r>
                      <a:rPr lang="en-US" altLang="zh-CN" b="0" i="1" smtClean="0">
                        <a:latin typeface="Cambria Math"/>
                      </a:rPr>
                      <m:t>∗</m:t>
                    </m:r>
                    <m:d>
                      <m:d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latin typeface="Cambria Math"/>
                          </a:rPr>
                          <m:t>𝑠𝑣</m:t>
                        </m:r>
                        <m:r>
                          <a:rPr lang="en-US" altLang="zh-CN" b="0" i="1" smtClean="0">
                            <a:latin typeface="Cambria Math"/>
                          </a:rPr>
                          <m:t>+</m:t>
                        </m:r>
                        <m:r>
                          <a:rPr lang="en-US" altLang="zh-CN" b="0" i="1" smtClean="0">
                            <a:latin typeface="Cambria Math"/>
                          </a:rPr>
                          <m:t>𝑝𝑣</m:t>
                        </m:r>
                      </m:e>
                    </m:d>
                    <m:r>
                      <a:rPr lang="en-US" altLang="zh-CN" b="0" i="1" smtClean="0">
                        <a:latin typeface="Cambria Math"/>
                      </a:rPr>
                      <m:t>+</m:t>
                    </m:r>
                    <m:r>
                      <a:rPr lang="en-US" altLang="zh-CN" b="0" i="1" smtClean="0">
                        <a:latin typeface="Cambria Math"/>
                      </a:rPr>
                      <m:t>𝑐</m:t>
                    </m:r>
                    <m:r>
                      <a:rPr lang="en-US" altLang="zh-CN" b="0" i="1" smtClean="0">
                        <a:latin typeface="Cambria Math"/>
                      </a:rPr>
                      <m:t>∗</m:t>
                    </m:r>
                    <m:d>
                      <m:d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latin typeface="Cambria Math"/>
                          </a:rPr>
                          <m:t>𝑠𝑤</m:t>
                        </m:r>
                        <m:r>
                          <a:rPr lang="en-US" altLang="zh-CN" b="0" i="1" smtClean="0">
                            <a:latin typeface="Cambria Math"/>
                          </a:rPr>
                          <m:t>+</m:t>
                        </m:r>
                        <m:r>
                          <a:rPr lang="en-US" altLang="zh-CN" b="0" i="1" smtClean="0">
                            <a:latin typeface="Cambria Math"/>
                          </a:rPr>
                          <m:t>𝑝𝑤</m:t>
                        </m:r>
                      </m:e>
                    </m:d>
                    <m:r>
                      <a:rPr lang="en-US" altLang="zh-CN" b="0" i="1" smtClean="0">
                        <a:latin typeface="Cambria Math"/>
                      </a:rPr>
                      <m:t>+</m:t>
                    </m:r>
                    <m:r>
                      <a:rPr lang="en-US" altLang="zh-CN" b="0" i="1" smtClean="0">
                        <a:latin typeface="Cambria Math"/>
                      </a:rPr>
                      <m:t>𝑑</m:t>
                    </m:r>
                    <m:r>
                      <a:rPr lang="en-US" altLang="zh-CN" b="0" i="1" smtClean="0">
                        <a:latin typeface="Cambria Math"/>
                      </a:rPr>
                      <m:t>∗</m:t>
                    </m:r>
                    <m:r>
                      <a:rPr lang="en-US" altLang="zh-CN" b="0" i="1" smtClean="0">
                        <a:latin typeface="Cambria Math"/>
                      </a:rPr>
                      <m:t>𝑠𝑥</m:t>
                    </m:r>
                    <m:r>
                      <a:rPr lang="en-US" altLang="zh-CN" b="0" i="1" smtClean="0">
                        <a:latin typeface="Cambria Math"/>
                      </a:rPr>
                      <m:t>]</m:t>
                    </m:r>
                  </m:oMath>
                </a14:m>
                <a:endParaRPr lang="zh-CN" altLang="en-US" dirty="0"/>
              </a:p>
              <a:p>
                <a:endParaRPr lang="zh-CN" altLang="en-US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左大括号 3"/>
          <p:cNvSpPr/>
          <p:nvPr/>
        </p:nvSpPr>
        <p:spPr>
          <a:xfrm>
            <a:off x="2786688" y="1950368"/>
            <a:ext cx="576064" cy="2702912"/>
          </a:xfrm>
          <a:prstGeom prst="leftBrace">
            <a:avLst>
              <a:gd name="adj1" fmla="val 8333"/>
              <a:gd name="adj2" fmla="val 49627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026604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使用线性规划单纯形法</a:t>
            </a:r>
            <a:r>
              <a:rPr lang="en-US" altLang="zh-CN" dirty="0" smtClean="0"/>
              <a:t>(simplex algorithm)</a:t>
            </a:r>
            <a:r>
              <a:rPr lang="zh-CN" altLang="en-US" dirty="0" smtClean="0"/>
              <a:t>即可解决</a:t>
            </a:r>
            <a:endParaRPr lang="en-US" altLang="zh-CN" dirty="0" smtClean="0"/>
          </a:p>
          <a:p>
            <a:r>
              <a:rPr lang="zh-CN" altLang="en-US" dirty="0" smtClean="0"/>
              <a:t>可以去看一下集训队论文</a:t>
            </a:r>
            <a:r>
              <a:rPr lang="en-US" altLang="zh-CN" dirty="0" smtClean="0"/>
              <a:t>《</a:t>
            </a:r>
            <a:r>
              <a:rPr lang="zh-CN" altLang="en-US" dirty="0" smtClean="0"/>
              <a:t>浅谈信息学竞赛中的线性规划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简洁高效的单纯形法实现与应用</a:t>
            </a:r>
            <a:r>
              <a:rPr lang="en-US" altLang="zh-CN" sz="3200" dirty="0" smtClean="0"/>
              <a:t>》</a:t>
            </a:r>
            <a:endParaRPr lang="en-US" altLang="zh-CN" dirty="0" smtClean="0"/>
          </a:p>
          <a:p>
            <a:r>
              <a:rPr lang="zh-CN" altLang="en-US" dirty="0" smtClean="0"/>
              <a:t>浙大模板里就有，不会也可以直接贴</a:t>
            </a:r>
            <a:endParaRPr lang="en-US" altLang="zh-CN" dirty="0" smtClean="0"/>
          </a:p>
          <a:p>
            <a:r>
              <a:rPr lang="zh-CN" altLang="en-US" dirty="0" smtClean="0"/>
              <a:t>不知道能不能用费用流去做</a:t>
            </a:r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539274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完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9424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Acceleration</a:t>
            </a:r>
            <a:endParaRPr lang="zh-CN" altLang="en-US" dirty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首先，该题有一个这样的性质，在保证最优的情况下，加速次数只能是</a:t>
            </a:r>
            <a:r>
              <a:rPr lang="en-US" altLang="zh-CN" dirty="0" smtClean="0"/>
              <a:t>0,1,2 .. n</a:t>
            </a:r>
            <a:r>
              <a:rPr lang="zh-CN" altLang="en-US" dirty="0" smtClean="0"/>
              <a:t>，或者是无穷次。</a:t>
            </a:r>
          </a:p>
          <a:p>
            <a:r>
              <a:rPr lang="zh-CN" altLang="en-US" dirty="0" smtClean="0"/>
              <a:t>证明如下，对于两个加速点</a:t>
            </a:r>
            <a:r>
              <a:rPr lang="en-US" altLang="zh-CN" dirty="0" smtClean="0"/>
              <a:t>a</a:t>
            </a:r>
            <a:r>
              <a:rPr lang="zh-CN" altLang="en-US" dirty="0" smtClean="0"/>
              <a:t>，</a:t>
            </a:r>
            <a:r>
              <a:rPr lang="en-US" altLang="zh-CN" dirty="0" smtClean="0"/>
              <a:t>b</a:t>
            </a:r>
            <a:r>
              <a:rPr lang="zh-CN" altLang="en-US" dirty="0" smtClean="0"/>
              <a:t>，</a:t>
            </a:r>
            <a:r>
              <a:rPr lang="en-US" altLang="zh-CN" dirty="0" smtClean="0"/>
              <a:t>a</a:t>
            </a:r>
            <a:r>
              <a:rPr lang="zh-CN" altLang="en-US" dirty="0" smtClean="0"/>
              <a:t>为距</a:t>
            </a:r>
            <a:r>
              <a:rPr lang="en-US" altLang="zh-CN" dirty="0" smtClean="0"/>
              <a:t>b</a:t>
            </a:r>
            <a:r>
              <a:rPr lang="zh-CN" altLang="en-US" dirty="0" smtClean="0"/>
              <a:t>最近的加速点，假设最优方案要经过</a:t>
            </a:r>
            <a:r>
              <a:rPr lang="en-US" altLang="zh-CN" dirty="0" smtClean="0"/>
              <a:t>b</a:t>
            </a:r>
            <a:r>
              <a:rPr lang="zh-CN" altLang="en-US" dirty="0" smtClean="0"/>
              <a:t>的话。</a:t>
            </a:r>
          </a:p>
          <a:p>
            <a:r>
              <a:rPr lang="en-US" altLang="zh-CN" dirty="0" err="1" smtClean="0"/>
              <a:t>ab</a:t>
            </a:r>
            <a:r>
              <a:rPr lang="zh-CN" altLang="en-US" dirty="0" smtClean="0"/>
              <a:t>间一次来回，需要花费</a:t>
            </a:r>
            <a:r>
              <a:rPr lang="en-US" altLang="zh-CN" dirty="0" smtClean="0"/>
              <a:t>(3/4)*(2*d(</a:t>
            </a:r>
            <a:r>
              <a:rPr lang="en-US" altLang="zh-CN" dirty="0" err="1" smtClean="0"/>
              <a:t>a,b</a:t>
            </a:r>
            <a:r>
              <a:rPr lang="en-US" altLang="zh-CN" dirty="0" smtClean="0"/>
              <a:t>))</a:t>
            </a:r>
            <a:r>
              <a:rPr lang="zh-CN" altLang="en-US" dirty="0" smtClean="0"/>
              <a:t>的时间，但是速度翻了</a:t>
            </a:r>
            <a:r>
              <a:rPr lang="en-US" altLang="zh-CN" dirty="0" smtClean="0"/>
              <a:t>4</a:t>
            </a:r>
            <a:r>
              <a:rPr lang="zh-CN" altLang="en-US" dirty="0" smtClean="0"/>
              <a:t>倍，于是</a:t>
            </a:r>
            <a:r>
              <a:rPr lang="en-US" altLang="zh-CN" dirty="0" smtClean="0"/>
              <a:t>b</a:t>
            </a:r>
            <a:r>
              <a:rPr lang="zh-CN" altLang="en-US" dirty="0" smtClean="0"/>
              <a:t>到终点时间减少了</a:t>
            </a:r>
            <a:r>
              <a:rPr lang="en-US" altLang="zh-CN" dirty="0" smtClean="0"/>
              <a:t>3/4</a:t>
            </a:r>
            <a:r>
              <a:rPr lang="zh-CN" altLang="en-US" dirty="0" smtClean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05881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所以：</a:t>
            </a:r>
          </a:p>
          <a:p>
            <a:r>
              <a:rPr lang="zh-CN" altLang="en-US" dirty="0" smtClean="0"/>
              <a:t>若</a:t>
            </a:r>
            <a:r>
              <a:rPr lang="en-US" altLang="zh-CN" dirty="0" err="1" smtClean="0"/>
              <a:t>ab</a:t>
            </a:r>
            <a:r>
              <a:rPr lang="zh-CN" altLang="en-US" dirty="0" smtClean="0"/>
              <a:t>距离的两倍小于等于</a:t>
            </a:r>
            <a:r>
              <a:rPr lang="en-US" altLang="zh-CN" dirty="0" smtClean="0"/>
              <a:t>b</a:t>
            </a:r>
            <a:r>
              <a:rPr lang="zh-CN" altLang="en-US" dirty="0" smtClean="0"/>
              <a:t>到终点最短距离，则在</a:t>
            </a:r>
            <a:r>
              <a:rPr lang="en-US" altLang="zh-CN" dirty="0" err="1" smtClean="0"/>
              <a:t>ab</a:t>
            </a:r>
            <a:r>
              <a:rPr lang="zh-CN" altLang="en-US" dirty="0" smtClean="0"/>
              <a:t>间无限加速更快。时间收敛到</a:t>
            </a:r>
            <a:r>
              <a:rPr lang="en-US" altLang="zh-CN" dirty="0" err="1" smtClean="0"/>
              <a:t>ab</a:t>
            </a:r>
            <a:r>
              <a:rPr lang="zh-CN" altLang="en-US" dirty="0" smtClean="0"/>
              <a:t>距离的两倍除以</a:t>
            </a:r>
            <a:r>
              <a:rPr lang="en-US" altLang="zh-CN" dirty="0" smtClean="0"/>
              <a:t>b</a:t>
            </a:r>
            <a:r>
              <a:rPr lang="zh-CN" altLang="en-US" dirty="0" smtClean="0"/>
              <a:t>点在开始绕之前的速度，之后瞬间到终点</a:t>
            </a:r>
            <a:r>
              <a:rPr lang="en-US" altLang="zh-CN" dirty="0" smtClean="0"/>
              <a:t>(</a:t>
            </a:r>
            <a:r>
              <a:rPr lang="zh-CN" altLang="en-US" dirty="0" smtClean="0"/>
              <a:t>无限速度）</a:t>
            </a:r>
          </a:p>
          <a:p>
            <a:r>
              <a:rPr lang="zh-CN" altLang="en-US" dirty="0" smtClean="0"/>
              <a:t>若</a:t>
            </a:r>
            <a:r>
              <a:rPr lang="en-US" altLang="zh-CN" dirty="0" err="1" smtClean="0"/>
              <a:t>ab</a:t>
            </a:r>
            <a:r>
              <a:rPr lang="zh-CN" altLang="en-US" dirty="0" smtClean="0"/>
              <a:t>距离的两倍大于</a:t>
            </a:r>
            <a:r>
              <a:rPr lang="en-US" altLang="zh-CN" dirty="0" smtClean="0"/>
              <a:t>b</a:t>
            </a:r>
            <a:r>
              <a:rPr lang="zh-CN" altLang="en-US" dirty="0" smtClean="0"/>
              <a:t>到终点的最短距离，则选择不绕，直接走向终点。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56583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、对于无穷的处理：首先我们对全图做一次</a:t>
            </a:r>
            <a:r>
              <a:rPr lang="en-US" altLang="zh-CN" dirty="0" err="1" smtClean="0"/>
              <a:t>floyd</a:t>
            </a:r>
            <a:r>
              <a:rPr lang="zh-CN" altLang="en-US" dirty="0" smtClean="0"/>
              <a:t>，加速点不作为中间节点。就能求出加速点之间的距离（普通点可以忽略）。然后对于每一个加速点</a:t>
            </a:r>
            <a:r>
              <a:rPr lang="en-US" altLang="zh-CN" dirty="0" err="1" smtClean="0"/>
              <a:t>i</a:t>
            </a:r>
            <a:r>
              <a:rPr lang="zh-CN" altLang="en-US" dirty="0" smtClean="0"/>
              <a:t>，找到一个与他最近的加速点，距离存为</a:t>
            </a:r>
            <a:r>
              <a:rPr lang="en-US" altLang="zh-CN" dirty="0" smtClean="0"/>
              <a:t>d[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</a:t>
            </a:r>
            <a:r>
              <a:rPr lang="zh-CN" altLang="en-US" dirty="0" smtClean="0"/>
              <a:t>。</a:t>
            </a:r>
          </a:p>
          <a:p>
            <a:r>
              <a:rPr lang="en-US" altLang="zh-CN" dirty="0" smtClean="0"/>
              <a:t>2</a:t>
            </a:r>
            <a:r>
              <a:rPr lang="zh-CN" altLang="en-US" dirty="0" smtClean="0"/>
              <a:t>、分层图</a:t>
            </a:r>
            <a:r>
              <a:rPr lang="en-US" altLang="zh-CN" dirty="0" smtClean="0"/>
              <a:t>SPFA</a:t>
            </a:r>
            <a:r>
              <a:rPr lang="zh-CN" altLang="en-US" dirty="0" smtClean="0"/>
              <a:t>：将每个点按加速次数分成若干个点（加速</a:t>
            </a:r>
            <a:r>
              <a:rPr lang="en-US" altLang="zh-CN" dirty="0" smtClean="0"/>
              <a:t>0</a:t>
            </a:r>
            <a:r>
              <a:rPr lang="zh-CN" altLang="en-US" dirty="0" smtClean="0"/>
              <a:t>次，</a:t>
            </a:r>
            <a:r>
              <a:rPr lang="en-US" altLang="zh-CN" dirty="0" smtClean="0"/>
              <a:t>1</a:t>
            </a:r>
            <a:r>
              <a:rPr lang="zh-CN" altLang="en-US" dirty="0" smtClean="0"/>
              <a:t>次</a:t>
            </a:r>
            <a:r>
              <a:rPr lang="en-US" altLang="zh-CN" dirty="0" smtClean="0"/>
              <a:t>……w</a:t>
            </a:r>
            <a:r>
              <a:rPr lang="zh-CN" altLang="en-US" dirty="0" smtClean="0"/>
              <a:t>次），然后正向做一次</a:t>
            </a:r>
            <a:r>
              <a:rPr lang="en-US" altLang="zh-CN" dirty="0" smtClean="0"/>
              <a:t>SPFA</a:t>
            </a:r>
            <a:r>
              <a:rPr lang="zh-CN" altLang="en-US" dirty="0" smtClean="0"/>
              <a:t>，求出每个点在每个加速次数下的最小到达时间。</a:t>
            </a:r>
          </a:p>
          <a:p>
            <a:r>
              <a:rPr lang="en-US" altLang="zh-CN" dirty="0" smtClean="0"/>
              <a:t>3</a:t>
            </a:r>
            <a:r>
              <a:rPr lang="zh-CN" altLang="en-US" dirty="0" smtClean="0"/>
              <a:t>、算出到终点的最小时间以及加速次数：对于每个加速点，判断一下是直接到终点快还是无限加速</a:t>
            </a:r>
            <a:r>
              <a:rPr lang="en-US" altLang="zh-CN" dirty="0" smtClean="0"/>
              <a:t>(2*d[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]/v)</a:t>
            </a:r>
            <a:r>
              <a:rPr lang="zh-CN" altLang="en-US" dirty="0" smtClean="0"/>
              <a:t>到终点快，在这个基础下再得出最大加速次数。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12791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可以注意到，当加速次数超过</a:t>
            </a:r>
            <a:r>
              <a:rPr lang="en-US" altLang="zh-CN" dirty="0" smtClean="0"/>
              <a:t>57</a:t>
            </a:r>
            <a:r>
              <a:rPr lang="zh-CN" altLang="en-US" dirty="0" smtClean="0"/>
              <a:t>次的话，已经超越的</a:t>
            </a:r>
            <a:r>
              <a:rPr lang="en-US" altLang="zh-CN" dirty="0" smtClean="0"/>
              <a:t>double</a:t>
            </a:r>
            <a:r>
              <a:rPr lang="zh-CN" altLang="en-US" dirty="0" smtClean="0"/>
              <a:t>的精度，而</a:t>
            </a:r>
            <a:r>
              <a:rPr lang="en-US" altLang="zh-CN" dirty="0" smtClean="0"/>
              <a:t>SPFA</a:t>
            </a:r>
            <a:r>
              <a:rPr lang="zh-CN" altLang="en-US" dirty="0" smtClean="0"/>
              <a:t>中需要处理的加速次数最高为</a:t>
            </a:r>
            <a:r>
              <a:rPr lang="en-US" altLang="zh-CN" dirty="0" smtClean="0"/>
              <a:t>99</a:t>
            </a:r>
            <a:r>
              <a:rPr lang="zh-CN" altLang="en-US" dirty="0" smtClean="0"/>
              <a:t>次，所以我们不能用</a:t>
            </a:r>
            <a:r>
              <a:rPr lang="en-US" altLang="zh-CN" dirty="0" smtClean="0"/>
              <a:t>double</a:t>
            </a:r>
            <a:r>
              <a:rPr lang="zh-CN" altLang="en-US" dirty="0" smtClean="0"/>
              <a:t>来存储最小时间，而是用</a:t>
            </a:r>
            <a:r>
              <a:rPr lang="en-US" altLang="zh-CN" dirty="0" smtClean="0"/>
              <a:t>3</a:t>
            </a:r>
            <a:r>
              <a:rPr lang="zh-CN" altLang="en-US" dirty="0" smtClean="0"/>
              <a:t>个</a:t>
            </a:r>
            <a:r>
              <a:rPr lang="en-US" altLang="zh-CN" dirty="0" smtClean="0"/>
              <a:t>long </a:t>
            </a:r>
            <a:r>
              <a:rPr lang="en-US" altLang="zh-CN" dirty="0" err="1" smtClean="0"/>
              <a:t>long</a:t>
            </a:r>
            <a:r>
              <a:rPr lang="zh-CN" altLang="en-US" dirty="0" smtClean="0"/>
              <a:t>来存储，这样精度就能达到小数点后</a:t>
            </a:r>
            <a:r>
              <a:rPr lang="en-US" altLang="zh-CN" dirty="0" smtClean="0"/>
              <a:t>120</a:t>
            </a:r>
            <a:r>
              <a:rPr lang="zh-CN" altLang="en-US" dirty="0" smtClean="0"/>
              <a:t>位，可以精确地算出到达每个点的时间。</a:t>
            </a:r>
          </a:p>
          <a:p>
            <a:r>
              <a:rPr lang="zh-CN" altLang="en-US" dirty="0" smtClean="0"/>
              <a:t>时限开成 </a:t>
            </a:r>
            <a:r>
              <a:rPr lang="en-US" altLang="zh-CN" dirty="0" smtClean="0"/>
              <a:t>15s </a:t>
            </a:r>
            <a:r>
              <a:rPr lang="zh-CN" altLang="en-US" dirty="0" smtClean="0"/>
              <a:t>是考虑到可能有人用 </a:t>
            </a:r>
            <a:r>
              <a:rPr lang="en-US" altLang="zh-CN" dirty="0" smtClean="0"/>
              <a:t>JAVA </a:t>
            </a:r>
            <a:r>
              <a:rPr lang="zh-CN" altLang="en-US" dirty="0" smtClean="0"/>
              <a:t>的 </a:t>
            </a:r>
            <a:r>
              <a:rPr lang="en-US" altLang="zh-CN" dirty="0" err="1" smtClean="0"/>
              <a:t>BigInteger</a:t>
            </a:r>
            <a:r>
              <a:rPr lang="en-US" altLang="zh-CN" dirty="0" smtClean="0"/>
              <a:t> </a:t>
            </a:r>
            <a:r>
              <a:rPr lang="zh-CN" altLang="en-US" dirty="0" smtClean="0"/>
              <a:t>或 </a:t>
            </a:r>
            <a:r>
              <a:rPr lang="en-US" altLang="zh-CN" dirty="0" err="1" smtClean="0"/>
              <a:t>BigDecimal</a:t>
            </a:r>
            <a:r>
              <a:rPr lang="en-US" altLang="zh-CN" dirty="0" smtClean="0"/>
              <a:t> </a:t>
            </a:r>
            <a:r>
              <a:rPr lang="zh-CN" altLang="en-US" dirty="0" smtClean="0"/>
              <a:t>来计算这题，而 </a:t>
            </a:r>
            <a:r>
              <a:rPr lang="en-US" altLang="zh-CN" dirty="0" smtClean="0"/>
              <a:t>192 </a:t>
            </a:r>
            <a:r>
              <a:rPr lang="zh-CN" altLang="en-US" dirty="0" smtClean="0"/>
              <a:t>上的 </a:t>
            </a:r>
            <a:r>
              <a:rPr lang="en-US" altLang="zh-CN" dirty="0" smtClean="0"/>
              <a:t>JAVA </a:t>
            </a:r>
            <a:r>
              <a:rPr lang="zh-CN" altLang="en-US" dirty="0" smtClean="0"/>
              <a:t>是非常慢的</a:t>
            </a:r>
            <a:r>
              <a:rPr lang="zh-CN" altLang="en-US" dirty="0"/>
              <a:t>。</a:t>
            </a:r>
            <a:endParaRPr lang="zh-CN" altLang="en-US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53222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Fetus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题意：一个</a:t>
            </a:r>
            <a:r>
              <a:rPr lang="en-US" altLang="zh-CN" dirty="0" smtClean="0"/>
              <a:t>10*20</a:t>
            </a:r>
            <a:r>
              <a:rPr lang="zh-CN" altLang="en-US" dirty="0" smtClean="0"/>
              <a:t>的格子，每个格子里有一个字符，代表的意义分别是</a:t>
            </a:r>
            <a:r>
              <a:rPr lang="en-US" altLang="zh-CN" dirty="0" smtClean="0"/>
              <a:t>:</a:t>
            </a:r>
          </a:p>
          <a:p>
            <a:pPr lvl="1"/>
            <a:r>
              <a:rPr lang="en-US" altLang="zh-CN" dirty="0" smtClean="0"/>
              <a:t>'.' </a:t>
            </a:r>
            <a:r>
              <a:rPr lang="zh-CN" altLang="en-US" dirty="0" smtClean="0"/>
              <a:t>：空格子</a:t>
            </a:r>
          </a:p>
          <a:p>
            <a:pPr lvl="1"/>
            <a:r>
              <a:rPr lang="en-US" altLang="zh-CN" dirty="0" smtClean="0"/>
              <a:t>'X'</a:t>
            </a:r>
            <a:r>
              <a:rPr lang="zh-CN" altLang="en-US" dirty="0" smtClean="0"/>
              <a:t>：实心砖块</a:t>
            </a:r>
          </a:p>
          <a:p>
            <a:pPr lvl="1"/>
            <a:r>
              <a:rPr lang="en-US" altLang="zh-CN" dirty="0" smtClean="0"/>
              <a:t>'F'</a:t>
            </a:r>
            <a:r>
              <a:rPr lang="zh-CN" altLang="en-US" dirty="0" smtClean="0"/>
              <a:t>：安全终端，收集齐所有安全终端才能打开终点的门</a:t>
            </a:r>
          </a:p>
          <a:p>
            <a:pPr lvl="1"/>
            <a:r>
              <a:rPr lang="en-US" altLang="zh-CN" dirty="0" smtClean="0"/>
              <a:t>'S'</a:t>
            </a:r>
            <a:r>
              <a:rPr lang="zh-CN" altLang="en-US" dirty="0" smtClean="0"/>
              <a:t>：起点</a:t>
            </a:r>
          </a:p>
          <a:p>
            <a:pPr lvl="1"/>
            <a:r>
              <a:rPr lang="en-US" altLang="zh-CN" dirty="0" smtClean="0"/>
              <a:t>'T'</a:t>
            </a:r>
            <a:r>
              <a:rPr lang="zh-CN" altLang="en-US" dirty="0" smtClean="0"/>
              <a:t>：终点</a:t>
            </a:r>
          </a:p>
          <a:p>
            <a:pPr lvl="1"/>
            <a:r>
              <a:rPr lang="en-US" altLang="zh-CN" dirty="0" smtClean="0"/>
              <a:t>'G'</a:t>
            </a:r>
            <a:r>
              <a:rPr lang="zh-CN" altLang="en-US" dirty="0" smtClean="0"/>
              <a:t>：重力反向装置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38405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格子上下左右都是通的</a:t>
            </a:r>
          </a:p>
          <a:p>
            <a:r>
              <a:rPr lang="zh-CN" altLang="en-US" dirty="0" smtClean="0"/>
              <a:t>重力方向判断：下面有砖头就是向下，否则向上，注意起点在第</a:t>
            </a:r>
            <a:r>
              <a:rPr lang="en-US" altLang="zh-CN" dirty="0" smtClean="0"/>
              <a:t>1</a:t>
            </a:r>
            <a:r>
              <a:rPr lang="zh-CN" altLang="en-US" dirty="0" smtClean="0"/>
              <a:t>行，上面一格在最后一行，起点在最后一行，下面一格在第</a:t>
            </a:r>
            <a:r>
              <a:rPr lang="en-US" altLang="zh-CN" dirty="0" smtClean="0"/>
              <a:t>1</a:t>
            </a:r>
            <a:r>
              <a:rPr lang="zh-CN" altLang="en-US" dirty="0" smtClean="0"/>
              <a:t>行</a:t>
            </a:r>
          </a:p>
          <a:p>
            <a:r>
              <a:rPr lang="zh-CN" altLang="en-US" dirty="0" smtClean="0"/>
              <a:t>砖头所在的格子不可进入，其他格子均可进入</a:t>
            </a:r>
          </a:p>
          <a:p>
            <a:r>
              <a:rPr lang="zh-CN" altLang="en-US" dirty="0" smtClean="0"/>
              <a:t>每一秒，脚下有砖头才能左右移动，否则只能上下</a:t>
            </a:r>
            <a:r>
              <a:rPr lang="zh-CN" altLang="en-US" dirty="0"/>
              <a:t>掉落</a:t>
            </a:r>
            <a:endParaRPr lang="zh-C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644114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一共有</a:t>
            </a:r>
            <a:r>
              <a:rPr lang="en-US" altLang="zh-CN" dirty="0" smtClean="0"/>
              <a:t>200</a:t>
            </a:r>
            <a:r>
              <a:rPr lang="zh-CN" altLang="en-US" dirty="0" smtClean="0"/>
              <a:t>格，最多有</a:t>
            </a:r>
            <a:r>
              <a:rPr lang="en-US" altLang="zh-CN" dirty="0" smtClean="0"/>
              <a:t>3</a:t>
            </a:r>
            <a:r>
              <a:rPr lang="zh-CN" altLang="en-US" dirty="0" smtClean="0"/>
              <a:t>个</a:t>
            </a:r>
            <a:r>
              <a:rPr lang="en-US" altLang="zh-CN" dirty="0" smtClean="0"/>
              <a:t>terminal</a:t>
            </a:r>
            <a:r>
              <a:rPr lang="zh-CN" altLang="en-US" dirty="0" smtClean="0"/>
              <a:t>，用</a:t>
            </a:r>
            <a:r>
              <a:rPr lang="en-US" altLang="zh-CN" dirty="0" smtClean="0"/>
              <a:t>3</a:t>
            </a:r>
            <a:r>
              <a:rPr lang="zh-CN" altLang="en-US" dirty="0" smtClean="0"/>
              <a:t>位二进制可以表示</a:t>
            </a:r>
          </a:p>
          <a:p>
            <a:r>
              <a:rPr lang="en-US" altLang="zh-CN" dirty="0" smtClean="0"/>
              <a:t>f[a][b][c]</a:t>
            </a:r>
            <a:r>
              <a:rPr lang="zh-CN" altLang="en-US" dirty="0" smtClean="0"/>
              <a:t>为在第</a:t>
            </a:r>
            <a:r>
              <a:rPr lang="en-US" altLang="zh-CN" dirty="0" smtClean="0"/>
              <a:t>a</a:t>
            </a:r>
            <a:r>
              <a:rPr lang="zh-CN" altLang="en-US" dirty="0" smtClean="0"/>
              <a:t>格，重力方向为</a:t>
            </a:r>
            <a:r>
              <a:rPr lang="en-US" altLang="zh-CN" dirty="0" smtClean="0"/>
              <a:t>b(1 or -1),terminal</a:t>
            </a:r>
            <a:r>
              <a:rPr lang="zh-CN" altLang="en-US" dirty="0" smtClean="0"/>
              <a:t>的访问情况为</a:t>
            </a:r>
            <a:r>
              <a:rPr lang="en-US" altLang="zh-CN" dirty="0" smtClean="0"/>
              <a:t>c</a:t>
            </a:r>
            <a:r>
              <a:rPr lang="zh-CN" altLang="en-US" dirty="0" smtClean="0"/>
              <a:t>的最小时间</a:t>
            </a:r>
          </a:p>
          <a:p>
            <a:r>
              <a:rPr lang="zh-CN" altLang="en-US" dirty="0"/>
              <a:t>当</a:t>
            </a:r>
            <a:r>
              <a:rPr lang="zh-CN" altLang="en-US" dirty="0" smtClean="0"/>
              <a:t>脚下没砖</a:t>
            </a:r>
          </a:p>
          <a:p>
            <a:pPr lvl="1"/>
            <a:r>
              <a:rPr lang="zh-CN" altLang="en-US" dirty="0" smtClean="0"/>
              <a:t>而是 </a:t>
            </a:r>
            <a:r>
              <a:rPr lang="en-US" altLang="zh-CN" dirty="0" smtClean="0"/>
              <a:t>'.' </a:t>
            </a:r>
            <a:r>
              <a:rPr lang="zh-CN" altLang="en-US" dirty="0" smtClean="0"/>
              <a:t>时</a:t>
            </a:r>
            <a:r>
              <a:rPr lang="zh-CN" altLang="en-US" dirty="0"/>
              <a:t>，</a:t>
            </a:r>
            <a:r>
              <a:rPr lang="en-US" altLang="zh-CN" dirty="0" smtClean="0"/>
              <a:t>f[x][b][c] = f[a][b][c] + 1</a:t>
            </a:r>
          </a:p>
          <a:p>
            <a:pPr lvl="1"/>
            <a:r>
              <a:rPr lang="zh-CN" altLang="en-US" dirty="0" smtClean="0"/>
              <a:t>而是 </a:t>
            </a:r>
            <a:r>
              <a:rPr lang="en-US" altLang="zh-CN" dirty="0" smtClean="0"/>
              <a:t>'F' </a:t>
            </a:r>
            <a:r>
              <a:rPr lang="zh-CN" altLang="en-US" dirty="0" smtClean="0"/>
              <a:t>时</a:t>
            </a:r>
            <a:r>
              <a:rPr lang="zh-CN" altLang="en-US" dirty="0"/>
              <a:t>，</a:t>
            </a:r>
            <a:r>
              <a:rPr lang="en-US" altLang="zh-CN" dirty="0" smtClean="0"/>
              <a:t>f[x][b][z] = f[a][b][c] + 1</a:t>
            </a:r>
          </a:p>
          <a:p>
            <a:pPr lvl="1"/>
            <a:r>
              <a:rPr lang="zh-CN" altLang="en-US" dirty="0" smtClean="0"/>
              <a:t>而是</a:t>
            </a:r>
            <a:r>
              <a:rPr lang="en-US" altLang="zh-CN" dirty="0" smtClean="0"/>
              <a:t> 'G' </a:t>
            </a:r>
            <a:r>
              <a:rPr lang="zh-CN" altLang="en-US" dirty="0" smtClean="0"/>
              <a:t>时</a:t>
            </a:r>
            <a:r>
              <a:rPr lang="zh-CN" altLang="en-US" dirty="0"/>
              <a:t>，</a:t>
            </a:r>
            <a:r>
              <a:rPr lang="en-US" altLang="zh-CN" dirty="0" smtClean="0"/>
              <a:t>f[x][-b][c] = f[a][b][c] +1 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4062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1517</Words>
  <Application>Microsoft Office PowerPoint</Application>
  <PresentationFormat>宽屏</PresentationFormat>
  <Paragraphs>196</Paragraphs>
  <Slides>23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29" baseType="lpstr">
      <vt:lpstr>宋体</vt:lpstr>
      <vt:lpstr>Arial</vt:lpstr>
      <vt:lpstr>Calibri</vt:lpstr>
      <vt:lpstr>Calibri Light</vt:lpstr>
      <vt:lpstr>Cambria Math</vt:lpstr>
      <vt:lpstr>Office 主题</vt:lpstr>
      <vt:lpstr>Contest 4 by Digimon</vt:lpstr>
      <vt:lpstr>Summary</vt:lpstr>
      <vt:lpstr>Acceleration</vt:lpstr>
      <vt:lpstr>PowerPoint 演示文稿</vt:lpstr>
      <vt:lpstr>PowerPoint 演示文稿</vt:lpstr>
      <vt:lpstr>PowerPoint 演示文稿</vt:lpstr>
      <vt:lpstr>Fetus</vt:lpstr>
      <vt:lpstr>PowerPoint 演示文稿</vt:lpstr>
      <vt:lpstr>PowerPoint 演示文稿</vt:lpstr>
      <vt:lpstr>PowerPoint 演示文稿</vt:lpstr>
      <vt:lpstr>The Three Guys</vt:lpstr>
      <vt:lpstr>PowerPoint 演示文稿</vt:lpstr>
      <vt:lpstr>BBQ</vt:lpstr>
      <vt:lpstr>PowerPoint 演示文稿</vt:lpstr>
      <vt:lpstr>Simple Equation</vt:lpstr>
      <vt:lpstr>PowerPoint 演示文稿</vt:lpstr>
      <vt:lpstr>Training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完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Contest 4 by Digimon</dc:title>
  <dc:creator>姜凯</dc:creator>
  <cp:lastModifiedBy>姜凯</cp:lastModifiedBy>
  <cp:revision>21</cp:revision>
  <dcterms:created xsi:type="dcterms:W3CDTF">2013-07-15T00:47:53Z</dcterms:created>
  <dcterms:modified xsi:type="dcterms:W3CDTF">2013-07-15T16:33:24Z</dcterms:modified>
</cp:coreProperties>
</file>